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90"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860"/>
    <p:restoredTop sz="94660"/>
  </p:normalViewPr>
  <p:slideViewPr>
    <p:cSldViewPr snapToGrid="0" showGuides="1">
      <p:cViewPr varScale="1">
        <p:scale>
          <a:sx n="115" d="100"/>
          <a:sy n="115" d="100"/>
        </p:scale>
        <p:origin x="612" y="102"/>
      </p:cViewPr>
      <p:guideLst>
        <p:guide orient="horz" pos="2160"/>
        <p:guide pos="288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7F25A8C7-CC1A-4A08-9B4B-31F43B054C7F}" type="datetimeFigureOut">
              <a:rPr lang="zh-CN" altLang="en-US" strike="noStrike" noProof="1" smtClean="0">
                <a:latin typeface="+mn-lt"/>
                <a:ea typeface="+mn-ea"/>
                <a:cs typeface="+mn-cs"/>
              </a:rPr>
            </a:fld>
            <a:endParaRPr lang="zh-CN" altLang="en-US" strike="noStrike" noProof="1"/>
          </a:p>
        </p:txBody>
      </p:sp>
      <p:sp>
        <p:nvSpPr>
          <p:cNvPr id="2052"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F9E1B693-632D-4080-9CF6-EA28B66DC801}"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幻灯片图像占位符 1"/>
          <p:cNvSpPr>
            <a:spLocks noGrp="1" noRot="1" noChangeAspect="1"/>
          </p:cNvSpPr>
          <p:nvPr>
            <p:ph type="sldImg"/>
          </p:nvPr>
        </p:nvSpPr>
        <p:spPr>
          <a:ln/>
        </p:spPr>
      </p:sp>
      <p:sp>
        <p:nvSpPr>
          <p:cNvPr id="4098" name="备注占位符 2"/>
          <p:cNvSpPr>
            <a:spLocks noGrp="1"/>
          </p:cNvSpPr>
          <p:nvPr>
            <p:ph type="body"/>
          </p:nvPr>
        </p:nvSpPr>
        <p:spPr>
          <a:ln/>
        </p:spPr>
        <p:txBody>
          <a:bodyPr lIns="91440" tIns="45720" rIns="91440" bIns="45720" anchor="t" anchorCtr="0"/>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pPr fontAlgn="auto"/>
            <a:r>
              <a:rPr lang="zh-CN" altLang="en-US" strike="noStrike" noProof="1" dirty="0"/>
              <a:t>单击此处编辑标题</a:t>
            </a:r>
            <a:endParaRPr lang="zh-CN" altLang="en-US" strike="noStrike" noProof="1"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单击此处编辑母版副标题样式</a:t>
            </a:r>
            <a:endParaRPr lang="zh-CN" altLang="en-US" strike="noStrike" noProof="1" dirty="0"/>
          </a:p>
        </p:txBody>
      </p:sp>
      <p:sp>
        <p:nvSpPr>
          <p:cNvPr id="4" name="日期占位符 3"/>
          <p:cNvSpPr>
            <a:spLocks noGrp="1"/>
          </p:cNvSpPr>
          <p:nvPr>
            <p:ph type="dt" sz="half" idx="10"/>
          </p:nvPr>
        </p:nvSpPr>
        <p:spPr/>
        <p:txBody>
          <a:bodyPr/>
          <a:p>
            <a:pPr fontAlgn="auto"/>
            <a:fld id="{D997B5FA-0921-464F-AAE1-844C04324D75}" type="datetimeFigureOut">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dirty="0"/>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565CE74E-AB26-4998-AD42-012C4C1AD076}" type="slidenum">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日期占位符 1"/>
          <p:cNvSpPr>
            <a:spLocks noGrp="1"/>
          </p:cNvSpPr>
          <p:nvPr>
            <p:ph type="dt" sz="half" idx="14"/>
          </p:nvPr>
        </p:nvSpPr>
        <p:spPr/>
        <p:txBody>
          <a:bodyPr/>
          <a:p>
            <a:pPr fontAlgn="auto"/>
            <a:fld id="{D997B5FA-0921-464F-AAE1-844C04324D75}" type="datetimeFigureOut">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dirty="0"/>
          </a:p>
        </p:txBody>
      </p:sp>
      <p:sp>
        <p:nvSpPr>
          <p:cNvPr id="3" name="页脚占位符 2"/>
          <p:cNvSpPr>
            <a:spLocks noGrp="1"/>
          </p:cNvSpPr>
          <p:nvPr>
            <p:ph type="ftr" sz="quarter" idx="15"/>
          </p:nvPr>
        </p:nvSpPr>
        <p:spPr/>
        <p:txBody>
          <a:bodyPr/>
          <a:p>
            <a:pPr fontAlgn="auto"/>
            <a:endParaRPr lang="zh-CN" altLang="en-US" strike="noStrike" noProof="1"/>
          </a:p>
        </p:txBody>
      </p:sp>
      <p:sp>
        <p:nvSpPr>
          <p:cNvPr id="4" name="灯片编号占位符 3"/>
          <p:cNvSpPr>
            <a:spLocks noGrp="1"/>
          </p:cNvSpPr>
          <p:nvPr>
            <p:ph type="sldNum" sz="quarter" idx="16"/>
          </p:nvPr>
        </p:nvSpPr>
        <p:spPr/>
        <p:txBody>
          <a:bodyPr/>
          <a:p>
            <a:pPr fontAlgn="auto"/>
            <a:fld id="{565CE74E-AB26-4998-AD42-012C4C1AD076}" type="slidenum">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auto"/>
            <a:fld id="{D997B5FA-0921-464F-AAE1-844C04324D75}" type="datetimeFigureOut">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dirty="0"/>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565CE74E-AB26-4998-AD42-012C4C1AD076}" type="slidenum">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pPr fontAlgn="auto"/>
            <a:r>
              <a:rPr lang="zh-CN" altLang="en-US" strike="noStrike" noProof="1" dirty="0"/>
              <a:t>单击此处编辑标题</a:t>
            </a:r>
            <a:endParaRPr lang="zh-CN" altLang="en-US" strike="noStrike" noProof="1" dirty="0"/>
          </a:p>
        </p:txBody>
      </p:sp>
      <p:sp>
        <p:nvSpPr>
          <p:cNvPr id="2" name="日期占位符 1"/>
          <p:cNvSpPr>
            <a:spLocks noGrp="1"/>
          </p:cNvSpPr>
          <p:nvPr>
            <p:ph type="dt" sz="half" idx="10"/>
          </p:nvPr>
        </p:nvSpPr>
        <p:spPr/>
        <p:txBody>
          <a:bodyPr/>
          <a:p>
            <a:pPr fontAlgn="auto"/>
            <a:fld id="{D997B5FA-0921-464F-AAE1-844C04324D75}" type="datetimeFigureOut">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dirty="0"/>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565CE74E-AB26-4998-AD42-012C4C1AD076}" type="slidenum">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内容占位符 3"/>
          <p:cNvSpPr>
            <a:spLocks noGrp="1"/>
          </p:cNvSpPr>
          <p:nvPr>
            <p:ph sz="half" idx="2"/>
          </p:nvPr>
        </p:nvSpPr>
        <p:spPr>
          <a:xfrm>
            <a:off x="6172200" y="1825625"/>
            <a:ext cx="5181600" cy="4351338"/>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p:txBody>
          <a:bodyPr/>
          <a:p>
            <a:pPr fontAlgn="auto"/>
            <a:fld id="{D997B5FA-0921-464F-AAE1-844C04324D75}" type="datetimeFigureOut">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dirty="0"/>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565CE74E-AB26-4998-AD42-012C4C1AD076}" type="slidenum">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单击此处编辑母版文本样式</a:t>
            </a:r>
            <a:endParaRPr lang="zh-CN" altLang="en-US" strike="noStrike" noProof="1" dirty="0"/>
          </a:p>
        </p:txBody>
      </p:sp>
      <p:sp>
        <p:nvSpPr>
          <p:cNvPr id="4" name="内容占位符 3"/>
          <p:cNvSpPr>
            <a:spLocks noGrp="1"/>
          </p:cNvSpPr>
          <p:nvPr>
            <p:ph sz="half" idx="2"/>
          </p:nvPr>
        </p:nvSpPr>
        <p:spPr>
          <a:xfrm>
            <a:off x="839788" y="2615609"/>
            <a:ext cx="5157787" cy="3574054"/>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单击此处编辑母版文本样式</a:t>
            </a:r>
            <a:endParaRPr lang="zh-CN" altLang="en-US" strike="noStrike" noProof="1" dirty="0"/>
          </a:p>
        </p:txBody>
      </p:sp>
      <p:sp>
        <p:nvSpPr>
          <p:cNvPr id="6" name="内容占位符 5"/>
          <p:cNvSpPr>
            <a:spLocks noGrp="1"/>
          </p:cNvSpPr>
          <p:nvPr>
            <p:ph sz="quarter" idx="4"/>
          </p:nvPr>
        </p:nvSpPr>
        <p:spPr>
          <a:xfrm>
            <a:off x="6172200" y="2615609"/>
            <a:ext cx="5183188" cy="3574054"/>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7" name="日期占位符 6"/>
          <p:cNvSpPr>
            <a:spLocks noGrp="1"/>
          </p:cNvSpPr>
          <p:nvPr>
            <p:ph type="dt" sz="half" idx="10"/>
          </p:nvPr>
        </p:nvSpPr>
        <p:spPr/>
        <p:txBody>
          <a:bodyPr/>
          <a:p>
            <a:pPr fontAlgn="auto"/>
            <a:fld id="{D997B5FA-0921-464F-AAE1-844C04324D75}" type="datetimeFigureOut">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dirty="0"/>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565CE74E-AB26-4998-AD42-012C4C1AD076}" type="slidenum">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pPr fontAlgn="auto"/>
            <a:r>
              <a:rPr lang="zh-CN" altLang="en-US" strike="noStrike" noProof="1" dirty="0"/>
              <a:t>编辑标题</a:t>
            </a:r>
            <a:endParaRPr lang="zh-CN" altLang="en-US" strike="noStrike" noProof="1" dirty="0"/>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4"/>
          </p:nvPr>
        </p:nvSpPr>
        <p:spPr/>
        <p:txBody>
          <a:bodyPr/>
          <a:p>
            <a:pPr fontAlgn="auto"/>
            <a:fld id="{D997B5FA-0921-464F-AAE1-844C04324D75}" type="datetimeFigureOut">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dirty="0"/>
          </a:p>
        </p:txBody>
      </p:sp>
      <p:sp>
        <p:nvSpPr>
          <p:cNvPr id="4" name="页脚占位符 3"/>
          <p:cNvSpPr>
            <a:spLocks noGrp="1"/>
          </p:cNvSpPr>
          <p:nvPr>
            <p:ph type="ftr" sz="quarter" idx="15"/>
          </p:nvPr>
        </p:nvSpPr>
        <p:spPr/>
        <p:txBody>
          <a:bodyPr/>
          <a:p>
            <a:pPr fontAlgn="auto"/>
            <a:endParaRPr lang="zh-CN" altLang="en-US" strike="noStrike" noProof="1"/>
          </a:p>
        </p:txBody>
      </p:sp>
      <p:sp>
        <p:nvSpPr>
          <p:cNvPr id="5" name="灯片编号占位符 4"/>
          <p:cNvSpPr>
            <a:spLocks noGrp="1"/>
          </p:cNvSpPr>
          <p:nvPr>
            <p:ph type="sldNum" sz="quarter" idx="16"/>
          </p:nvPr>
        </p:nvSpPr>
        <p:spPr/>
        <p:txBody>
          <a:bodyPr/>
          <a:p>
            <a:pPr fontAlgn="auto"/>
            <a:fld id="{565CE74E-AB26-4998-AD42-012C4C1AD076}" type="slidenum">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D997B5FA-0921-464F-AAE1-844C04324D75}" type="datetimeFigureOut">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dirty="0"/>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565CE74E-AB26-4998-AD42-012C4C1AD076}" type="slidenum">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pPr fontAlgn="auto"/>
            <a:r>
              <a:rPr lang="zh-CN" altLang="en-US" strike="noStrike" noProof="1" dirty="0"/>
              <a:t>单击此处编辑标题</a:t>
            </a:r>
            <a:endParaRPr lang="zh-CN" altLang="en-US" strike="noStrike" noProof="1"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dirty="0"/>
              <a:t>单击此处编辑母版文本样式</a:t>
            </a:r>
            <a:endParaRPr lang="zh-CN" altLang="en-US" strike="noStrike" noProof="1" dirty="0"/>
          </a:p>
        </p:txBody>
      </p:sp>
      <p:sp>
        <p:nvSpPr>
          <p:cNvPr id="5" name="日期占位符 4"/>
          <p:cNvSpPr>
            <a:spLocks noGrp="1"/>
          </p:cNvSpPr>
          <p:nvPr>
            <p:ph type="dt" sz="half" idx="10"/>
          </p:nvPr>
        </p:nvSpPr>
        <p:spPr/>
        <p:txBody>
          <a:bodyPr/>
          <a:p>
            <a:pPr fontAlgn="auto"/>
            <a:fld id="{D997B5FA-0921-464F-AAE1-844C04324D75}" type="datetimeFigureOut">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dirty="0"/>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565CE74E-AB26-4998-AD42-012C4C1AD076}" type="slidenum">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pPr fontAlgn="auto"/>
            <a:r>
              <a:rPr lang="zh-CN" altLang="en-US" strike="noStrike" noProof="1" dirty="0"/>
              <a:t>单击此处编辑标题</a:t>
            </a:r>
            <a:endParaRPr lang="zh-CN" altLang="en-US" strike="noStrike" noProof="1" dirty="0"/>
          </a:p>
        </p:txBody>
      </p:sp>
      <p:sp>
        <p:nvSpPr>
          <p:cNvPr id="3" name="竖排文字占位符 2"/>
          <p:cNvSpPr>
            <a:spLocks noGrp="1"/>
          </p:cNvSpPr>
          <p:nvPr>
            <p:ph type="body" orient="vert" idx="1"/>
          </p:nvPr>
        </p:nvSpPr>
        <p:spPr>
          <a:xfrm>
            <a:off x="838199" y="365125"/>
            <a:ext cx="9446443" cy="5811838"/>
          </a:xfrm>
        </p:spPr>
        <p:txBody>
          <a:bodyPr vert="eaVert"/>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auto"/>
            <a:fld id="{D997B5FA-0921-464F-AAE1-844C04324D75}" type="datetimeFigureOut">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dirty="0"/>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565CE74E-AB26-4998-AD42-012C4C1AD076}" type="slidenum">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1026" name="标题占位符 1"/>
          <p:cNvSpPr>
            <a:spLocks noGrp="1"/>
          </p:cNvSpPr>
          <p:nvPr>
            <p:ph type="title"/>
            <p:custDataLst>
              <p:tags r:id="rId11"/>
            </p:custDataLst>
          </p:nvPr>
        </p:nvSpPr>
        <p:spPr>
          <a:xfrm>
            <a:off x="838200" y="365125"/>
            <a:ext cx="10515600" cy="1325563"/>
          </a:xfrm>
          <a:prstGeom prst="rect">
            <a:avLst/>
          </a:prstGeom>
          <a:noFill/>
          <a:ln w="9525">
            <a:noFill/>
          </a:ln>
        </p:spPr>
        <p:txBody>
          <a:bodyPr vert="horz" lIns="91440" tIns="45720" rIns="91440" bIns="45720" anchor="ctr" anchorCtr="0"/>
          <a:p>
            <a:pPr lvl="0"/>
            <a:r>
              <a:rPr lang="zh-CN" altLang="en-US" dirty="0"/>
              <a:t>单击此处编辑母版标题样式</a:t>
            </a:r>
            <a:endParaRPr lang="zh-CN" altLang="en-US" dirty="0"/>
          </a:p>
        </p:txBody>
      </p:sp>
      <p:sp>
        <p:nvSpPr>
          <p:cNvPr id="1027" name="文本占位符 2"/>
          <p:cNvSpPr>
            <a:spLocks noGrp="1"/>
          </p:cNvSpPr>
          <p:nvPr>
            <p:ph type="body"/>
            <p:custDataLst>
              <p:tags r:id="rId12"/>
            </p:custDataLst>
          </p:nvPr>
        </p:nvSpPr>
        <p:spPr>
          <a:xfrm>
            <a:off x="838200" y="1825625"/>
            <a:ext cx="10515600" cy="4351338"/>
          </a:xfrm>
          <a:prstGeom prst="rect">
            <a:avLst/>
          </a:prstGeom>
          <a:noFill/>
          <a:ln w="9525">
            <a:noFill/>
          </a:ln>
        </p:spPr>
        <p:txBody>
          <a:bodyPr vert="horz" lIns="91440" tIns="45720" rIns="91440" bIns="45720" anchor="t" anchorCtr="0"/>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fontAlgn="auto"/>
            <a:fld id="{D997B5FA-0921-464F-AAE1-844C04324D75}" type="datetimeFigureOut">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fontAlgn="auto"/>
            <a:endParaRPr lang="zh-CN" altLang="en-US" strike="noStrike" noProof="1"/>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fontAlgn="auto"/>
            <a:fld id="{565CE74E-AB26-4998-AD42-012C4C1AD076}" type="slidenum">
              <a:rPr lang="zh-CN" altLang="en-US" strike="noStrike" noProof="1" smtClean="0">
                <a:latin typeface="黑体" panose="02010609060101010101" pitchFamily="49" charset="-122"/>
                <a:ea typeface="黑体" panose="02010609060101010101" pitchFamily="49" charset="-122"/>
                <a:cs typeface="+mn-cs"/>
              </a:rPr>
            </a:fld>
            <a:endParaRPr lang="zh-CN" altLang="en-US" strike="noStrike" noProof="1"/>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4.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xml"/><Relationship Id="rId2" Type="http://schemas.openxmlformats.org/officeDocument/2006/relationships/image" Target="../media/image3.jpe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6.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7.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8.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9.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0.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xml"/><Relationship Id="rId2" Type="http://schemas.openxmlformats.org/officeDocument/2006/relationships/image" Target="../media/image2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2.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3.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1.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3" name="图片 4097" descr="图形1"/>
          <p:cNvPicPr>
            <a:picLocks noChangeAspect="1"/>
          </p:cNvPicPr>
          <p:nvPr/>
        </p:nvPicPr>
        <p:blipFill>
          <a:blip r:embed="rId1"/>
          <a:stretch>
            <a:fillRect/>
          </a:stretch>
        </p:blipFill>
        <p:spPr>
          <a:xfrm>
            <a:off x="-33337" y="3175"/>
            <a:ext cx="12260262" cy="6851650"/>
          </a:xfrm>
          <a:prstGeom prst="rect">
            <a:avLst/>
          </a:prstGeom>
          <a:noFill/>
          <a:ln w="9525">
            <a:noFill/>
          </a:ln>
        </p:spPr>
      </p:pic>
      <p:pic>
        <p:nvPicPr>
          <p:cNvPr id="3074" name="图片 7" descr="警徽3"/>
          <p:cNvPicPr>
            <a:picLocks noChangeAspect="1"/>
          </p:cNvPicPr>
          <p:nvPr/>
        </p:nvPicPr>
        <p:blipFill>
          <a:blip r:embed="rId2"/>
          <a:stretch>
            <a:fillRect/>
          </a:stretch>
        </p:blipFill>
        <p:spPr>
          <a:xfrm>
            <a:off x="4724400" y="1839913"/>
            <a:ext cx="2743200" cy="2751137"/>
          </a:xfrm>
          <a:prstGeom prst="rect">
            <a:avLst/>
          </a:prstGeom>
          <a:noFill/>
          <a:ln w="9525">
            <a:noFill/>
          </a:ln>
        </p:spPr>
      </p:pic>
      <p:sp>
        <p:nvSpPr>
          <p:cNvPr id="9" name="矩形 8"/>
          <p:cNvSpPr/>
          <p:nvPr/>
        </p:nvSpPr>
        <p:spPr>
          <a:xfrm>
            <a:off x="2099944" y="558799"/>
            <a:ext cx="7993379" cy="1198879"/>
          </a:xfrm>
          <a:prstGeom prst="rect">
            <a:avLst/>
          </a:prstGeom>
          <a:noFill/>
          <a:ln>
            <a:noFill/>
          </a:ln>
        </p:spPr>
        <p:txBody>
          <a:bodyPr wrap="square" rtlCol="0" anchor="t">
            <a:spAutoFit/>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lang="zh-CN" altLang="en-US" sz="7200" strike="noStrike" noProof="1">
                <a:ln>
                  <a:noFill/>
                </a:ln>
                <a:solidFill>
                  <a:srgbClr val="FF0000"/>
                </a:solidFill>
                <a:effectLst>
                  <a:outerShdw blurRad="38100" dist="38100" dir="2700000">
                    <a:srgbClr val="C0C0C0"/>
                  </a:outerShdw>
                </a:effectLst>
                <a:uLnTx/>
                <a:uFillTx/>
                <a:latin typeface="Tahoma" panose="020B0604030504040204" pitchFamily="34" charset="0"/>
                <a:ea typeface="宋体" panose="02010600030101010101" pitchFamily="2" charset="-122"/>
                <a:cs typeface="+mn-ea"/>
                <a:sym typeface="+mn-ea"/>
              </a:rPr>
              <a:t>消防安全培训</a:t>
            </a:r>
            <a:endParaRPr lang="zh-CN" altLang="en-US" sz="7200" b="1" strike="noStrike" noProof="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endParaRPr>
          </a:p>
        </p:txBody>
      </p:sp>
      <p:sp>
        <p:nvSpPr>
          <p:cNvPr id="4100" name="文本框 4099"/>
          <p:cNvSpPr txBox="1"/>
          <p:nvPr/>
        </p:nvSpPr>
        <p:spPr>
          <a:xfrm>
            <a:off x="2100263" y="5118100"/>
            <a:ext cx="7993063" cy="706438"/>
          </a:xfrm>
          <a:prstGeom prst="rect">
            <a:avLst/>
          </a:prstGeom>
          <a:noFill/>
          <a:ln w="9525">
            <a:noFill/>
          </a:ln>
        </p:spPr>
        <p:txBody>
          <a:bodyPr anchor="b" anchorCtr="1">
            <a:spAutoFit/>
          </a:bodyPr>
          <a:p>
            <a:pPr marR="0" algn="ctr" defTabSz="914400" fontAlgn="auto">
              <a:spcBef>
                <a:spcPct val="50000"/>
              </a:spcBef>
              <a:buClrTx/>
              <a:buSzTx/>
              <a:buFont typeface="Arial" panose="020B0604020202020204" pitchFamily="34" charset="0"/>
              <a:buNone/>
              <a:defRPr/>
            </a:pPr>
            <a:r>
              <a:rPr kumimoji="0" lang="zh-CN" altLang="en-US" sz="4000" kern="1200" cap="none" spc="0" normalizeH="0" baseline="0" noProof="1">
                <a:solidFill>
                  <a:srgbClr val="00FFFF"/>
                </a:solidFill>
                <a:effectLst>
                  <a:outerShdw blurRad="38100" dist="38100" dir="2700000">
                    <a:srgbClr val="C0C0C0"/>
                  </a:outerShdw>
                </a:effectLst>
                <a:latin typeface="Tahoma" panose="020B0604030504040204" pitchFamily="34" charset="0"/>
                <a:ea typeface="黑体" panose="02010609060101010101" pitchFamily="49" charset="-122"/>
                <a:cs typeface="+mn-cs"/>
              </a:rPr>
              <a:t>广东理工学院保卫处</a:t>
            </a:r>
            <a:endParaRPr kumimoji="0" lang="zh-CN" altLang="en-US" sz="4000" kern="1200" cap="none" spc="0" normalizeH="0" baseline="0" noProof="1">
              <a:solidFill>
                <a:srgbClr val="00FFFF"/>
              </a:solidFill>
              <a:effectLst>
                <a:outerShdw blurRad="38100" dist="38100" dir="2700000">
                  <a:srgbClr val="C0C0C0"/>
                </a:outerShdw>
              </a:effectLst>
              <a:latin typeface="Tahoma" panose="020B0604030504040204" pitchFamily="34" charset="0"/>
              <a:ea typeface="黑体" panose="02010609060101010101" pitchFamily="49" charset="-122"/>
              <a:cs typeface="+mn-cs"/>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3"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13314" name="文本框 2"/>
          <p:cNvSpPr txBox="1"/>
          <p:nvPr/>
        </p:nvSpPr>
        <p:spPr>
          <a:xfrm>
            <a:off x="3308350" y="273050"/>
            <a:ext cx="6831013" cy="6246813"/>
          </a:xfrm>
          <a:prstGeom prst="rect">
            <a:avLst/>
          </a:prstGeom>
          <a:noFill/>
          <a:ln w="9525">
            <a:noFill/>
          </a:ln>
        </p:spPr>
        <p:txBody>
          <a:bodyPr wrap="square" anchor="t" anchorCtr="0">
            <a:spAutoFit/>
          </a:bodyPr>
          <a:p>
            <a:pPr algn="ctr">
              <a:buNone/>
            </a:pPr>
            <a:r>
              <a:rPr lang="en-US" altLang="zh-CN" dirty="0">
                <a:latin typeface="黑体" panose="02010609060101010101" pitchFamily="49" charset="-122"/>
                <a:ea typeface="黑体" panose="02010609060101010101" pitchFamily="49" charset="-122"/>
                <a:sym typeface="微软雅黑" panose="020B0503020204020204" pitchFamily="34" charset="-122"/>
              </a:rPr>
              <a:t> </a:t>
            </a:r>
            <a:r>
              <a:rPr lang="zh-CN" altLang="en-US" sz="4000" b="1" dirty="0">
                <a:latin typeface="黑体" panose="02010609060101010101" pitchFamily="49" charset="-122"/>
                <a:ea typeface="黑体" panose="02010609060101010101" pitchFamily="49" charset="-122"/>
                <a:sym typeface="微软雅黑" panose="020B0503020204020204" pitchFamily="34" charset="-122"/>
              </a:rPr>
              <a:t>火灾的分类</a:t>
            </a:r>
            <a:endParaRPr lang="zh-CN" altLang="en-US" sz="4000" b="1" dirty="0">
              <a:latin typeface="黑体" panose="02010609060101010101" pitchFamily="49" charset="-122"/>
              <a:ea typeface="黑体" panose="02010609060101010101" pitchFamily="49" charset="-122"/>
            </a:endParaRPr>
          </a:p>
          <a:p>
            <a:pPr algn="ctr">
              <a:buNone/>
            </a:pPr>
            <a:r>
              <a:rPr lang="zh-CN" altLang="en-US" dirty="0">
                <a:latin typeface="黑体" panose="02010609060101010101" pitchFamily="49" charset="-122"/>
                <a:ea typeface="黑体" panose="02010609060101010101" pitchFamily="49" charset="-122"/>
                <a:sym typeface="微软雅黑" panose="020B0503020204020204" pitchFamily="34" charset="-122"/>
              </a:rPr>
              <a:t>    </a:t>
            </a:r>
            <a:r>
              <a:rPr lang="zh-CN" altLang="en-US" sz="2400" dirty="0">
                <a:latin typeface="黑体" panose="02010609060101010101" pitchFamily="49" charset="-122"/>
                <a:ea typeface="黑体" panose="02010609060101010101" pitchFamily="49" charset="-122"/>
                <a:sym typeface="微软雅黑" panose="020B0503020204020204" pitchFamily="34" charset="-122"/>
              </a:rPr>
              <a:t>火灾分为</a:t>
            </a:r>
            <a:r>
              <a:rPr lang="en-US" altLang="zh-CN" sz="2400" dirty="0">
                <a:latin typeface="黑体" panose="02010609060101010101" pitchFamily="49" charset="-122"/>
                <a:ea typeface="黑体" panose="02010609060101010101" pitchFamily="49" charset="-122"/>
                <a:sym typeface="微软雅黑" panose="020B0503020204020204" pitchFamily="34" charset="-122"/>
              </a:rPr>
              <a:t>A</a:t>
            </a:r>
            <a:r>
              <a:rPr lang="zh-CN" altLang="en-US" sz="2400" dirty="0">
                <a:latin typeface="黑体" panose="02010609060101010101" pitchFamily="49" charset="-122"/>
                <a:ea typeface="黑体" panose="02010609060101010101" pitchFamily="49" charset="-122"/>
                <a:sym typeface="微软雅黑" panose="020B0503020204020204" pitchFamily="34" charset="-122"/>
              </a:rPr>
              <a:t>、</a:t>
            </a:r>
            <a:r>
              <a:rPr lang="en-US" altLang="zh-CN" sz="2400" dirty="0">
                <a:latin typeface="黑体" panose="02010609060101010101" pitchFamily="49" charset="-122"/>
                <a:ea typeface="黑体" panose="02010609060101010101" pitchFamily="49" charset="-122"/>
                <a:sym typeface="微软雅黑" panose="020B0503020204020204" pitchFamily="34" charset="-122"/>
              </a:rPr>
              <a:t>B</a:t>
            </a:r>
            <a:r>
              <a:rPr lang="zh-CN" altLang="en-US" sz="2400" dirty="0">
                <a:latin typeface="黑体" panose="02010609060101010101" pitchFamily="49" charset="-122"/>
                <a:ea typeface="黑体" panose="02010609060101010101" pitchFamily="49" charset="-122"/>
                <a:sym typeface="微软雅黑" panose="020B0503020204020204" pitchFamily="34" charset="-122"/>
              </a:rPr>
              <a:t>、</a:t>
            </a:r>
            <a:r>
              <a:rPr lang="en-US" altLang="zh-CN" sz="2400" dirty="0">
                <a:latin typeface="黑体" panose="02010609060101010101" pitchFamily="49" charset="-122"/>
                <a:ea typeface="黑体" panose="02010609060101010101" pitchFamily="49" charset="-122"/>
                <a:sym typeface="微软雅黑" panose="020B0503020204020204" pitchFamily="34" charset="-122"/>
              </a:rPr>
              <a:t>C</a:t>
            </a:r>
            <a:r>
              <a:rPr lang="zh-CN" altLang="en-US" sz="2400" dirty="0">
                <a:latin typeface="黑体" panose="02010609060101010101" pitchFamily="49" charset="-122"/>
                <a:ea typeface="黑体" panose="02010609060101010101" pitchFamily="49" charset="-122"/>
                <a:sym typeface="微软雅黑" panose="020B0503020204020204" pitchFamily="34" charset="-122"/>
              </a:rPr>
              <a:t>、</a:t>
            </a:r>
            <a:r>
              <a:rPr lang="en-US" altLang="zh-CN" sz="2400" dirty="0">
                <a:latin typeface="黑体" panose="02010609060101010101" pitchFamily="49" charset="-122"/>
                <a:ea typeface="黑体" panose="02010609060101010101" pitchFamily="49" charset="-122"/>
                <a:sym typeface="微软雅黑" panose="020B0503020204020204" pitchFamily="34" charset="-122"/>
              </a:rPr>
              <a:t>D</a:t>
            </a:r>
            <a:r>
              <a:rPr lang="zh-CN" altLang="en-US" sz="2400" dirty="0">
                <a:latin typeface="黑体" panose="02010609060101010101" pitchFamily="49" charset="-122"/>
                <a:ea typeface="黑体" panose="02010609060101010101" pitchFamily="49" charset="-122"/>
                <a:sym typeface="微软雅黑" panose="020B0503020204020204" pitchFamily="34" charset="-122"/>
              </a:rPr>
              <a:t>四类。</a:t>
            </a:r>
            <a:endParaRPr lang="zh-CN" altLang="en-US" sz="2400" dirty="0">
              <a:latin typeface="黑体" panose="02010609060101010101" pitchFamily="49" charset="-122"/>
              <a:ea typeface="黑体" panose="02010609060101010101" pitchFamily="49" charset="-122"/>
              <a:sym typeface="微软雅黑" panose="020B0503020204020204" pitchFamily="34" charset="-122"/>
            </a:endParaRPr>
          </a:p>
          <a:p>
            <a:pPr algn="ctr">
              <a:buNone/>
            </a:pPr>
            <a:endParaRPr lang="zh-CN" altLang="en-US" sz="2400" dirty="0">
              <a:latin typeface="黑体" panose="02010609060101010101" pitchFamily="49" charset="-122"/>
              <a:ea typeface="黑体" panose="02010609060101010101" pitchFamily="49" charset="-122"/>
              <a:sym typeface="微软雅黑" panose="020B0503020204020204" pitchFamily="34" charset="-122"/>
            </a:endParaRPr>
          </a:p>
          <a:p>
            <a:pPr>
              <a:buNone/>
            </a:pPr>
            <a:r>
              <a:rPr lang="en-US" altLang="zh-CN" sz="2400" dirty="0">
                <a:latin typeface="黑体" panose="02010609060101010101" pitchFamily="49" charset="-122"/>
                <a:ea typeface="黑体" panose="02010609060101010101" pitchFamily="49" charset="-122"/>
                <a:sym typeface="微软雅黑" panose="020B0503020204020204" pitchFamily="34" charset="-122"/>
              </a:rPr>
              <a:t>A</a:t>
            </a:r>
            <a:r>
              <a:rPr lang="zh-CN" altLang="en-US" sz="2400" dirty="0">
                <a:latin typeface="黑体" panose="02010609060101010101" pitchFamily="49" charset="-122"/>
                <a:ea typeface="黑体" panose="02010609060101010101" pitchFamily="49" charset="-122"/>
                <a:sym typeface="微软雅黑" panose="020B0503020204020204" pitchFamily="34" charset="-122"/>
              </a:rPr>
              <a:t>类火灾：指固体火灾。这种物质往往具有有机物性质，一般在燃烧时能产生灼热的余烬。如木材、棉、毛、麻、纸火灾等。</a:t>
            </a:r>
            <a:endParaRPr lang="zh-CN" altLang="en-US" sz="2400" dirty="0">
              <a:latin typeface="黑体" panose="02010609060101010101" pitchFamily="49" charset="-122"/>
              <a:ea typeface="黑体" panose="02010609060101010101" pitchFamily="49" charset="-122"/>
              <a:sym typeface="微软雅黑" panose="020B0503020204020204" pitchFamily="34" charset="-122"/>
            </a:endParaRPr>
          </a:p>
          <a:p>
            <a:pPr>
              <a:buNone/>
            </a:pPr>
            <a:endParaRPr lang="zh-CN" altLang="en-US" sz="2400" dirty="0">
              <a:latin typeface="黑体" panose="02010609060101010101" pitchFamily="49" charset="-122"/>
              <a:ea typeface="黑体" panose="02010609060101010101" pitchFamily="49" charset="-122"/>
            </a:endParaRPr>
          </a:p>
          <a:p>
            <a:pPr>
              <a:buNone/>
            </a:pPr>
            <a:r>
              <a:rPr lang="en-US" altLang="zh-CN" sz="2400" dirty="0">
                <a:latin typeface="黑体" panose="02010609060101010101" pitchFamily="49" charset="-122"/>
                <a:ea typeface="黑体" panose="02010609060101010101" pitchFamily="49" charset="-122"/>
                <a:sym typeface="微软雅黑" panose="020B0503020204020204" pitchFamily="34" charset="-122"/>
              </a:rPr>
              <a:t>B</a:t>
            </a:r>
            <a:r>
              <a:rPr lang="zh-CN" altLang="en-US" sz="2400" dirty="0">
                <a:latin typeface="黑体" panose="02010609060101010101" pitchFamily="49" charset="-122"/>
                <a:ea typeface="黑体" panose="02010609060101010101" pitchFamily="49" charset="-122"/>
                <a:sym typeface="微软雅黑" panose="020B0503020204020204" pitchFamily="34" charset="-122"/>
              </a:rPr>
              <a:t>类火灾：指液体火灾和可熔化的固体物质火灾。如汽油、煤油、原油、沥青等。</a:t>
            </a:r>
            <a:endParaRPr lang="zh-CN" altLang="en-US" sz="2400" dirty="0">
              <a:latin typeface="黑体" panose="02010609060101010101" pitchFamily="49" charset="-122"/>
              <a:ea typeface="黑体" panose="02010609060101010101" pitchFamily="49" charset="-122"/>
              <a:sym typeface="微软雅黑" panose="020B0503020204020204" pitchFamily="34" charset="-122"/>
            </a:endParaRPr>
          </a:p>
          <a:p>
            <a:pPr>
              <a:buNone/>
            </a:pPr>
            <a:endParaRPr lang="zh-CN" altLang="en-US" sz="2400" dirty="0">
              <a:latin typeface="黑体" panose="02010609060101010101" pitchFamily="49" charset="-122"/>
              <a:ea typeface="黑体" panose="02010609060101010101" pitchFamily="49" charset="-122"/>
            </a:endParaRPr>
          </a:p>
          <a:p>
            <a:pPr>
              <a:buNone/>
            </a:pPr>
            <a:r>
              <a:rPr lang="en-US" altLang="zh-CN" sz="2400" dirty="0">
                <a:latin typeface="黑体" panose="02010609060101010101" pitchFamily="49" charset="-122"/>
                <a:ea typeface="黑体" panose="02010609060101010101" pitchFamily="49" charset="-122"/>
                <a:sym typeface="微软雅黑" panose="020B0503020204020204" pitchFamily="34" charset="-122"/>
              </a:rPr>
              <a:t>C</a:t>
            </a:r>
            <a:r>
              <a:rPr lang="zh-CN" altLang="en-US" sz="2400" dirty="0">
                <a:latin typeface="黑体" panose="02010609060101010101" pitchFamily="49" charset="-122"/>
                <a:ea typeface="黑体" panose="02010609060101010101" pitchFamily="49" charset="-122"/>
                <a:sym typeface="微软雅黑" panose="020B0503020204020204" pitchFamily="34" charset="-122"/>
              </a:rPr>
              <a:t>类火灾：指气体火灾。如煤气、天然气、甲烷、乙烷、丙烷、氢气等。</a:t>
            </a:r>
            <a:endParaRPr lang="zh-CN" altLang="en-US" sz="2400" dirty="0">
              <a:latin typeface="黑体" panose="02010609060101010101" pitchFamily="49" charset="-122"/>
              <a:ea typeface="黑体" panose="02010609060101010101" pitchFamily="49" charset="-122"/>
              <a:sym typeface="微软雅黑" panose="020B0503020204020204" pitchFamily="34" charset="-122"/>
            </a:endParaRPr>
          </a:p>
          <a:p>
            <a:pPr>
              <a:buNone/>
            </a:pPr>
            <a:endParaRPr lang="zh-CN" altLang="en-US" sz="2400" dirty="0">
              <a:latin typeface="黑体" panose="02010609060101010101" pitchFamily="49" charset="-122"/>
              <a:ea typeface="黑体" panose="02010609060101010101" pitchFamily="49" charset="-122"/>
              <a:sym typeface="微软雅黑" panose="020B0503020204020204" pitchFamily="34" charset="-122"/>
            </a:endParaRPr>
          </a:p>
          <a:p>
            <a:pPr>
              <a:buNone/>
            </a:pPr>
            <a:r>
              <a:rPr lang="en-US" altLang="zh-CN" sz="2400" dirty="0">
                <a:latin typeface="黑体" panose="02010609060101010101" pitchFamily="49" charset="-122"/>
                <a:ea typeface="黑体" panose="02010609060101010101" pitchFamily="49" charset="-122"/>
                <a:sym typeface="微软雅黑" panose="020B0503020204020204" pitchFamily="34" charset="-122"/>
              </a:rPr>
              <a:t>D</a:t>
            </a:r>
            <a:r>
              <a:rPr lang="zh-CN" altLang="en-US" sz="2400" dirty="0">
                <a:latin typeface="黑体" panose="02010609060101010101" pitchFamily="49" charset="-122"/>
                <a:ea typeface="黑体" panose="02010609060101010101" pitchFamily="49" charset="-122"/>
                <a:sym typeface="微软雅黑" panose="020B0503020204020204" pitchFamily="34" charset="-122"/>
              </a:rPr>
              <a:t>类火灾：指金属火灾。如钾、钠、镁、钛、铝镁合金火灾等。</a:t>
            </a:r>
            <a:endParaRPr lang="zh-CN" altLang="en-US" sz="2400" dirty="0">
              <a:latin typeface="黑体" panose="02010609060101010101" pitchFamily="49" charset="-122"/>
              <a:ea typeface="黑体" panose="02010609060101010101" pitchFamily="49" charset="-122"/>
            </a:endParaRPr>
          </a:p>
          <a:p>
            <a:pPr>
              <a:buNone/>
            </a:pPr>
            <a:endParaRPr lang="zh-CN" altLang="en-US" sz="2400">
              <a:latin typeface="Arial" panose="020B0604020202020204" pitchFamily="34" charset="0"/>
              <a:ea typeface="微软雅黑" panose="020B0503020204020204" pitchFamily="34" charset="-122"/>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14338" name="文本框 2"/>
          <p:cNvSpPr txBox="1"/>
          <p:nvPr/>
        </p:nvSpPr>
        <p:spPr>
          <a:xfrm>
            <a:off x="3121025" y="522288"/>
            <a:ext cx="5257800" cy="1322387"/>
          </a:xfrm>
          <a:prstGeom prst="rect">
            <a:avLst/>
          </a:prstGeom>
          <a:noFill/>
          <a:ln w="9525">
            <a:noFill/>
          </a:ln>
        </p:spPr>
        <p:txBody>
          <a:bodyPr wrap="square" anchor="t" anchorCtr="0">
            <a:spAutoFit/>
          </a:bodyPr>
          <a:p>
            <a:r>
              <a:rPr lang="zh-CN" altLang="en-US" sz="4000" dirty="0">
                <a:solidFill>
                  <a:srgbClr val="FF0000"/>
                </a:solidFill>
                <a:latin typeface="Tahoma" panose="020B0604030504040204" pitchFamily="34" charset="0"/>
                <a:ea typeface="黑体" panose="02010609060101010101" pitchFamily="49" charset="-122"/>
                <a:sym typeface="微软雅黑" panose="020B0503020204020204" pitchFamily="34" charset="-122"/>
              </a:rPr>
              <a:t>常见的火灾隐患</a:t>
            </a:r>
            <a:endParaRPr lang="zh-CN" altLang="en-US" sz="4000" dirty="0">
              <a:solidFill>
                <a:srgbClr val="FF0000"/>
              </a:solidFill>
              <a:latin typeface="Tahoma" panose="020B0604030504040204" pitchFamily="34" charset="0"/>
              <a:ea typeface="黑体" panose="02010609060101010101" pitchFamily="49" charset="-122"/>
            </a:endParaRPr>
          </a:p>
          <a:p>
            <a:endParaRPr lang="zh-CN" altLang="en-US" sz="4000">
              <a:latin typeface="Arial" panose="020B0604020202020204" pitchFamily="34" charset="0"/>
              <a:ea typeface="微软雅黑" panose="020B0503020204020204" pitchFamily="34" charset="-122"/>
            </a:endParaRPr>
          </a:p>
        </p:txBody>
      </p:sp>
      <p:sp>
        <p:nvSpPr>
          <p:cNvPr id="4" name="文本框 3"/>
          <p:cNvSpPr txBox="1"/>
          <p:nvPr/>
        </p:nvSpPr>
        <p:spPr>
          <a:xfrm>
            <a:off x="2403475" y="1330325"/>
            <a:ext cx="5721350" cy="1108075"/>
          </a:xfrm>
          <a:prstGeom prst="rect">
            <a:avLst/>
          </a:prstGeom>
          <a:noFill/>
        </p:spPr>
        <p:txBody>
          <a:bodyPr wrap="square" rtlCol="0">
            <a:spAutoFit/>
          </a:bodyPr>
          <a:p>
            <a:pPr fontAlgn="auto"/>
            <a:r>
              <a:rPr lang="en-US" altLang="zh-CN" sz="2400" noProof="1">
                <a:latin typeface="宋体" panose="02010600030101010101" pitchFamily="2" charset="-122"/>
                <a:ea typeface="宋体" panose="02010600030101010101" pitchFamily="2" charset="-122"/>
                <a:cs typeface="+mn-ea"/>
                <a:sym typeface="+mn-ea"/>
              </a:rPr>
              <a:t>1</a:t>
            </a:r>
            <a:r>
              <a:rPr lang="zh-CN" altLang="en-US" sz="2400" noProof="1" dirty="0">
                <a:effectLst>
                  <a:outerShdw blurRad="38100" dist="38100" dir="2700000">
                    <a:srgbClr val="FFFFFF"/>
                  </a:outerShdw>
                </a:effectLst>
                <a:latin typeface="宋体" panose="02010600030101010101" pitchFamily="2" charset="-122"/>
                <a:ea typeface="宋体" panose="02010600030101010101" pitchFamily="2" charset="-122"/>
                <a:cs typeface="+mn-ea"/>
                <a:sym typeface="+mn-ea"/>
              </a:rPr>
              <a:t>、各类场所与居住场所设置在同一建筑物内不符合消防技术标准</a:t>
            </a:r>
            <a:r>
              <a:rPr lang="zh-CN" altLang="en-US" noProof="1" dirty="0">
                <a:latin typeface="宋体" panose="02010600030101010101" pitchFamily="2" charset="-122"/>
                <a:ea typeface="宋体" panose="02010600030101010101" pitchFamily="2" charset="-122"/>
                <a:cs typeface="+mn-ea"/>
                <a:sym typeface="+mn-ea"/>
              </a:rPr>
              <a:t> </a:t>
            </a:r>
            <a:endParaRPr lang="zh-CN" altLang="en-US" noProof="1" dirty="0">
              <a:latin typeface="宋体" panose="02010600030101010101" pitchFamily="2" charset="-122"/>
              <a:ea typeface="宋体" panose="02010600030101010101" pitchFamily="2" charset="-122"/>
            </a:endParaRPr>
          </a:p>
          <a:p>
            <a:pPr fontAlgn="auto"/>
            <a:endParaRPr lang="zh-CN" altLang="en-US" noProof="1"/>
          </a:p>
        </p:txBody>
      </p:sp>
      <p:pic>
        <p:nvPicPr>
          <p:cNvPr id="95236" name="图片 95235" descr="IMG_0848"/>
          <p:cNvPicPr>
            <a:picLocks noChangeAspect="1"/>
          </p:cNvPicPr>
          <p:nvPr/>
        </p:nvPicPr>
        <p:blipFill>
          <a:blip r:embed="rId2"/>
          <a:stretch>
            <a:fillRect/>
          </a:stretch>
        </p:blipFill>
        <p:spPr>
          <a:xfrm>
            <a:off x="2522538" y="2149475"/>
            <a:ext cx="5757862" cy="3948113"/>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blinds(horizontal)">
                                      <p:cBhvr>
                                        <p:cTn id="7" dur="500"/>
                                        <p:tgtEl>
                                          <p:spTgt spid="9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15362" name="文本框 1"/>
          <p:cNvSpPr txBox="1"/>
          <p:nvPr/>
        </p:nvSpPr>
        <p:spPr>
          <a:xfrm>
            <a:off x="139700" y="100013"/>
            <a:ext cx="4191000" cy="984250"/>
          </a:xfrm>
          <a:prstGeom prst="rect">
            <a:avLst/>
          </a:prstGeom>
          <a:noFill/>
          <a:ln w="9525">
            <a:noFill/>
          </a:ln>
        </p:spPr>
        <p:txBody>
          <a:bodyPr wrap="square" anchor="t" anchorCtr="0">
            <a:spAutoFit/>
          </a:bodyPr>
          <a:p>
            <a:r>
              <a:rPr lang="zh-CN" altLang="en-US" sz="4000" dirty="0">
                <a:solidFill>
                  <a:srgbClr val="FF0000"/>
                </a:solidFill>
                <a:latin typeface="Tahoma" panose="020B0604030504040204" pitchFamily="34" charset="0"/>
                <a:ea typeface="黑体" panose="02010609060101010101" pitchFamily="49" charset="-122"/>
                <a:sym typeface="微软雅黑" panose="020B0503020204020204" pitchFamily="34" charset="-122"/>
              </a:rPr>
              <a:t>常见的火灾隐患</a:t>
            </a:r>
            <a:endParaRPr lang="zh-CN" altLang="en-US" dirty="0">
              <a:solidFill>
                <a:srgbClr val="FF0000"/>
              </a:solidFill>
              <a:latin typeface="Tahoma" panose="020B0604030504040204" pitchFamily="34" charset="0"/>
              <a:ea typeface="黑体" panose="02010609060101010101" pitchFamily="49" charset="-122"/>
            </a:endParaRPr>
          </a:p>
          <a:p>
            <a:endParaRPr lang="zh-CN" altLang="en-US">
              <a:latin typeface="Arial" panose="020B0604020202020204" pitchFamily="34" charset="0"/>
              <a:ea typeface="微软雅黑" panose="020B0503020204020204" pitchFamily="34" charset="-122"/>
            </a:endParaRPr>
          </a:p>
        </p:txBody>
      </p:sp>
      <p:sp>
        <p:nvSpPr>
          <p:cNvPr id="3" name="文本框 2"/>
          <p:cNvSpPr txBox="1"/>
          <p:nvPr/>
        </p:nvSpPr>
        <p:spPr>
          <a:xfrm>
            <a:off x="250825" y="1270000"/>
            <a:ext cx="6035675" cy="830263"/>
          </a:xfrm>
          <a:prstGeom prst="rect">
            <a:avLst/>
          </a:prstGeom>
          <a:noFill/>
        </p:spPr>
        <p:txBody>
          <a:bodyPr wrap="square" rtlCol="0">
            <a:spAutoFit/>
          </a:bodyPr>
          <a:p>
            <a:pPr fontAlgn="auto"/>
            <a:r>
              <a:rPr lang="en-US" altLang="zh-CN" sz="2400" noProof="1">
                <a:latin typeface="黑体" panose="02010609060101010101" pitchFamily="49" charset="-122"/>
                <a:ea typeface="黑体" panose="02010609060101010101" pitchFamily="49" charset="-122"/>
                <a:cs typeface="+mn-ea"/>
                <a:sym typeface="+mn-ea"/>
              </a:rPr>
              <a:t>2 </a:t>
            </a:r>
            <a:r>
              <a:rPr lang="zh-CN" altLang="en-US" sz="2400" noProof="1" dirty="0">
                <a:effectLst>
                  <a:outerShdw blurRad="38100" dist="38100" dir="2700000">
                    <a:srgbClr val="FFFFFF"/>
                  </a:outerShdw>
                </a:effectLst>
                <a:latin typeface="黑体" panose="02010609060101010101" pitchFamily="49" charset="-122"/>
                <a:ea typeface="黑体" panose="02010609060101010101" pitchFamily="49" charset="-122"/>
                <a:cs typeface="+mn-ea"/>
                <a:sym typeface="+mn-ea"/>
              </a:rPr>
              <a:t>、使用易燃、可燃材料进行内装修</a:t>
            </a:r>
            <a:endParaRPr lang="zh-CN" altLang="en-US" sz="2400" noProof="1" dirty="0">
              <a:effectLst>
                <a:outerShdw blurRad="38100" dist="38100" dir="2700000">
                  <a:srgbClr val="FFFFFF"/>
                </a:outerShdw>
              </a:effectLst>
              <a:latin typeface="黑体" panose="02010609060101010101" pitchFamily="49" charset="-122"/>
              <a:ea typeface="黑体" panose="02010609060101010101" pitchFamily="49" charset="-122"/>
            </a:endParaRPr>
          </a:p>
          <a:p>
            <a:pPr fontAlgn="auto"/>
            <a:endParaRPr lang="zh-CN" altLang="en-US" sz="2400" noProof="1"/>
          </a:p>
        </p:txBody>
      </p:sp>
      <p:pic>
        <p:nvPicPr>
          <p:cNvPr id="96261" name="图片 96260" descr="IMG_0613"/>
          <p:cNvPicPr>
            <a:picLocks noChangeAspect="1"/>
          </p:cNvPicPr>
          <p:nvPr/>
        </p:nvPicPr>
        <p:blipFill>
          <a:blip r:embed="rId2"/>
          <a:stretch>
            <a:fillRect/>
          </a:stretch>
        </p:blipFill>
        <p:spPr>
          <a:xfrm>
            <a:off x="-34925" y="3065463"/>
            <a:ext cx="2590800" cy="3789362"/>
          </a:xfrm>
          <a:prstGeom prst="rect">
            <a:avLst/>
          </a:prstGeom>
          <a:noFill/>
          <a:ln w="9525">
            <a:noFill/>
          </a:ln>
        </p:spPr>
      </p:pic>
      <p:pic>
        <p:nvPicPr>
          <p:cNvPr id="96262" name="图片 96261" descr="IMG_0596"/>
          <p:cNvPicPr>
            <a:picLocks noChangeAspect="1"/>
          </p:cNvPicPr>
          <p:nvPr/>
        </p:nvPicPr>
        <p:blipFill>
          <a:blip r:embed="rId3"/>
          <a:stretch>
            <a:fillRect/>
          </a:stretch>
        </p:blipFill>
        <p:spPr>
          <a:xfrm>
            <a:off x="2555875" y="3713163"/>
            <a:ext cx="3024188" cy="3141662"/>
          </a:xfrm>
          <a:prstGeom prst="rect">
            <a:avLst/>
          </a:prstGeom>
          <a:noFill/>
          <a:ln w="9525">
            <a:noFill/>
          </a:ln>
        </p:spPr>
      </p:pic>
      <p:pic>
        <p:nvPicPr>
          <p:cNvPr id="96265" name="图片 96264" descr="IMG_0612"/>
          <p:cNvPicPr>
            <a:picLocks noChangeAspect="1"/>
          </p:cNvPicPr>
          <p:nvPr/>
        </p:nvPicPr>
        <p:blipFill>
          <a:blip r:embed="rId4"/>
          <a:stretch>
            <a:fillRect/>
          </a:stretch>
        </p:blipFill>
        <p:spPr>
          <a:xfrm>
            <a:off x="5580063" y="4046538"/>
            <a:ext cx="3168650" cy="2808287"/>
          </a:xfrm>
          <a:prstGeom prst="rect">
            <a:avLst/>
          </a:prstGeom>
          <a:noFill/>
          <a:ln w="9525">
            <a:noFill/>
          </a:ln>
        </p:spPr>
      </p:pic>
      <p:pic>
        <p:nvPicPr>
          <p:cNvPr id="96264" name="图片 96263" descr="IMG_0611"/>
          <p:cNvPicPr>
            <a:picLocks noChangeAspect="1"/>
          </p:cNvPicPr>
          <p:nvPr/>
        </p:nvPicPr>
        <p:blipFill>
          <a:blip r:embed="rId5"/>
          <a:stretch>
            <a:fillRect/>
          </a:stretch>
        </p:blipFill>
        <p:spPr>
          <a:xfrm>
            <a:off x="8748713" y="3402013"/>
            <a:ext cx="3478212" cy="3452812"/>
          </a:xfrm>
          <a:prstGeom prst="rect">
            <a:avLst/>
          </a:prstGeom>
          <a:noFill/>
          <a:ln w="9525">
            <a:noFill/>
          </a:ln>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6261"/>
                                        </p:tgtEl>
                                        <p:attrNameLst>
                                          <p:attrName>style.visibility</p:attrName>
                                        </p:attrNameLst>
                                      </p:cBhvr>
                                      <p:to>
                                        <p:strVal val="visible"/>
                                      </p:to>
                                    </p:set>
                                    <p:animEffect transition="in" filter="blinds(horizontal)">
                                      <p:cBhvr>
                                        <p:cTn id="7" dur="500"/>
                                        <p:tgtEl>
                                          <p:spTgt spid="962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6262"/>
                                        </p:tgtEl>
                                        <p:attrNameLst>
                                          <p:attrName>style.visibility</p:attrName>
                                        </p:attrNameLst>
                                      </p:cBhvr>
                                      <p:to>
                                        <p:strVal val="visible"/>
                                      </p:to>
                                    </p:set>
                                    <p:animEffect transition="in" filter="blinds(horizontal)">
                                      <p:cBhvr>
                                        <p:cTn id="12" dur="500"/>
                                        <p:tgtEl>
                                          <p:spTgt spid="962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6265"/>
                                        </p:tgtEl>
                                        <p:attrNameLst>
                                          <p:attrName>style.visibility</p:attrName>
                                        </p:attrNameLst>
                                      </p:cBhvr>
                                      <p:to>
                                        <p:strVal val="visible"/>
                                      </p:to>
                                    </p:set>
                                    <p:animEffect transition="in" filter="blinds(horizontal)">
                                      <p:cBhvr>
                                        <p:cTn id="17" dur="500"/>
                                        <p:tgtEl>
                                          <p:spTgt spid="962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6264"/>
                                        </p:tgtEl>
                                        <p:attrNameLst>
                                          <p:attrName>style.visibility</p:attrName>
                                        </p:attrNameLst>
                                      </p:cBhvr>
                                      <p:to>
                                        <p:strVal val="visible"/>
                                      </p:to>
                                    </p:set>
                                    <p:animEffect transition="in" filter="blinds(horizontal)">
                                      <p:cBhvr>
                                        <p:cTn id="22" dur="500"/>
                                        <p:tgtEl>
                                          <p:spTgt spid="96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16386" name="文本框 1"/>
          <p:cNvSpPr txBox="1"/>
          <p:nvPr/>
        </p:nvSpPr>
        <p:spPr>
          <a:xfrm>
            <a:off x="3829050" y="319088"/>
            <a:ext cx="4533900" cy="1322387"/>
          </a:xfrm>
          <a:prstGeom prst="rect">
            <a:avLst/>
          </a:prstGeom>
          <a:noFill/>
          <a:ln w="9525">
            <a:noFill/>
          </a:ln>
        </p:spPr>
        <p:txBody>
          <a:bodyPr wrap="square" anchor="t" anchorCtr="0">
            <a:spAutoFit/>
          </a:bodyPr>
          <a:p>
            <a:r>
              <a:rPr lang="zh-CN" altLang="en-US" sz="4000" dirty="0">
                <a:solidFill>
                  <a:srgbClr val="FF0000"/>
                </a:solidFill>
                <a:latin typeface="Tahoma" panose="020B0604030504040204" pitchFamily="34" charset="0"/>
                <a:ea typeface="黑体" panose="02010609060101010101" pitchFamily="49" charset="-122"/>
                <a:sym typeface="微软雅黑" panose="020B0503020204020204" pitchFamily="34" charset="-122"/>
              </a:rPr>
              <a:t>常见的火灾隐患</a:t>
            </a:r>
            <a:endParaRPr lang="zh-CN" altLang="en-US" sz="4000" dirty="0">
              <a:solidFill>
                <a:srgbClr val="FF0000"/>
              </a:solidFill>
              <a:latin typeface="Tahoma" panose="020B0604030504040204" pitchFamily="34" charset="0"/>
              <a:ea typeface="黑体" panose="02010609060101010101" pitchFamily="49" charset="-122"/>
            </a:endParaRPr>
          </a:p>
          <a:p>
            <a:endParaRPr lang="zh-CN" altLang="en-US" sz="4000">
              <a:latin typeface="Arial" panose="020B0604020202020204" pitchFamily="34" charset="0"/>
              <a:ea typeface="微软雅黑" panose="020B0503020204020204" pitchFamily="34" charset="-122"/>
            </a:endParaRPr>
          </a:p>
        </p:txBody>
      </p:sp>
      <p:pic>
        <p:nvPicPr>
          <p:cNvPr id="3" name="图片 2"/>
          <p:cNvPicPr>
            <a:picLocks noChangeAspect="1"/>
          </p:cNvPicPr>
          <p:nvPr/>
        </p:nvPicPr>
        <p:blipFill>
          <a:blip r:embed="rId2"/>
          <a:srcRect b="14923"/>
          <a:stretch>
            <a:fillRect/>
          </a:stretch>
        </p:blipFill>
        <p:spPr>
          <a:xfrm>
            <a:off x="1111250" y="3057525"/>
            <a:ext cx="5064125" cy="3797300"/>
          </a:xfrm>
          <a:prstGeom prst="rect">
            <a:avLst/>
          </a:prstGeom>
          <a:noFill/>
          <a:ln w="9525">
            <a:noFill/>
          </a:ln>
        </p:spPr>
      </p:pic>
      <p:pic>
        <p:nvPicPr>
          <p:cNvPr id="5" name="图片 4"/>
          <p:cNvPicPr>
            <a:picLocks noChangeAspect="1"/>
          </p:cNvPicPr>
          <p:nvPr/>
        </p:nvPicPr>
        <p:blipFill>
          <a:blip r:embed="rId3"/>
          <a:stretch>
            <a:fillRect/>
          </a:stretch>
        </p:blipFill>
        <p:spPr>
          <a:xfrm>
            <a:off x="6175375" y="3057525"/>
            <a:ext cx="5076825" cy="3797300"/>
          </a:xfrm>
          <a:prstGeom prst="rect">
            <a:avLst/>
          </a:prstGeom>
          <a:noFill/>
          <a:ln w="9525">
            <a:noFill/>
          </a:ln>
        </p:spPr>
      </p:pic>
      <p:sp>
        <p:nvSpPr>
          <p:cNvPr id="16389" name="文本框 3"/>
          <p:cNvSpPr txBox="1"/>
          <p:nvPr/>
        </p:nvSpPr>
        <p:spPr>
          <a:xfrm>
            <a:off x="1246188" y="1974850"/>
            <a:ext cx="5441950" cy="736600"/>
          </a:xfrm>
          <a:prstGeom prst="rect">
            <a:avLst/>
          </a:prstGeom>
          <a:noFill/>
          <a:ln w="9525">
            <a:noFill/>
          </a:ln>
        </p:spPr>
        <p:txBody>
          <a:bodyPr wrap="square" anchor="t" anchorCtr="0">
            <a:spAutoFit/>
          </a:bodyPr>
          <a:p>
            <a:r>
              <a:rPr lang="zh-CN" altLang="en-US" sz="2400" dirty="0">
                <a:latin typeface="宋体" panose="02010600030101010101" pitchFamily="2" charset="-122"/>
                <a:ea typeface="微软雅黑" panose="020B0503020204020204" pitchFamily="34" charset="-122"/>
                <a:sym typeface="微软雅黑" panose="020B0503020204020204" pitchFamily="34" charset="-122"/>
              </a:rPr>
              <a:t>疏散楼梯、疏散通道保持畅通无阻</a:t>
            </a:r>
            <a:r>
              <a:rPr lang="zh-CN" altLang="en-US" b="1" dirty="0">
                <a:latin typeface="宋体" panose="02010600030101010101" pitchFamily="2" charset="-122"/>
                <a:ea typeface="微软雅黑" panose="020B0503020204020204" pitchFamily="34" charset="-122"/>
                <a:sym typeface="微软雅黑" panose="020B0503020204020204" pitchFamily="34" charset="-122"/>
              </a:rPr>
              <a:t>。</a:t>
            </a:r>
            <a:endParaRPr lang="zh-CN" altLang="en-US" b="1" dirty="0">
              <a:latin typeface="Arial" panose="020B0604020202020204" pitchFamily="34" charset="0"/>
              <a:ea typeface="微软雅黑" panose="020B0503020204020204" pitchFamily="34" charset="-122"/>
            </a:endParaRPr>
          </a:p>
          <a:p>
            <a:endParaRPr lang="zh-CN" altLang="en-US">
              <a:latin typeface="Arial" panose="020B0604020202020204" pitchFamily="34" charset="0"/>
              <a:ea typeface="微软雅黑" panose="020B0503020204020204" pitchFamily="34" charset="-122"/>
            </a:endParaRPr>
          </a:p>
        </p:txBody>
      </p:sp>
      <p:sp>
        <p:nvSpPr>
          <p:cNvPr id="9" name="乘号 8"/>
          <p:cNvSpPr/>
          <p:nvPr/>
        </p:nvSpPr>
        <p:spPr>
          <a:xfrm>
            <a:off x="603250" y="2886075"/>
            <a:ext cx="3435350" cy="313213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17410" name="文本框 1"/>
          <p:cNvSpPr txBox="1"/>
          <p:nvPr/>
        </p:nvSpPr>
        <p:spPr>
          <a:xfrm>
            <a:off x="3771900" y="1811338"/>
            <a:ext cx="4770438" cy="736600"/>
          </a:xfrm>
          <a:prstGeom prst="rect">
            <a:avLst/>
          </a:prstGeom>
          <a:noFill/>
          <a:ln w="9525">
            <a:noFill/>
          </a:ln>
        </p:spPr>
        <p:txBody>
          <a:bodyPr wrap="square" anchor="t" anchorCtr="0">
            <a:spAutoFit/>
          </a:bodyPr>
          <a:p>
            <a:r>
              <a:rPr lang="zh-CN" altLang="en-US" sz="2400" dirty="0">
                <a:latin typeface="黑体" panose="02010609060101010101" pitchFamily="49" charset="-122"/>
                <a:ea typeface="黑体" panose="02010609060101010101" pitchFamily="49" charset="-122"/>
                <a:sym typeface="微软雅黑" panose="020B0503020204020204" pitchFamily="34" charset="-122"/>
              </a:rPr>
              <a:t>疏散楼梯、疏散通道保持畅通无阻。</a:t>
            </a:r>
            <a:endParaRPr lang="zh-CN" altLang="en-US" b="1" dirty="0">
              <a:latin typeface="Arial" panose="020B0604020202020204" pitchFamily="34" charset="0"/>
              <a:ea typeface="微软雅黑" panose="020B0503020204020204" pitchFamily="34" charset="-122"/>
            </a:endParaRPr>
          </a:p>
          <a:p>
            <a:endParaRPr lang="zh-CN" altLang="en-US">
              <a:latin typeface="Arial" panose="020B0604020202020204" pitchFamily="34" charset="0"/>
              <a:ea typeface="微软雅黑" panose="020B0503020204020204" pitchFamily="34" charset="-122"/>
            </a:endParaRPr>
          </a:p>
        </p:txBody>
      </p:sp>
      <p:sp>
        <p:nvSpPr>
          <p:cNvPr id="17411" name="文本框 2"/>
          <p:cNvSpPr txBox="1"/>
          <p:nvPr/>
        </p:nvSpPr>
        <p:spPr>
          <a:xfrm>
            <a:off x="4198938" y="550863"/>
            <a:ext cx="3794125" cy="1260475"/>
          </a:xfrm>
          <a:prstGeom prst="rect">
            <a:avLst/>
          </a:prstGeom>
          <a:noFill/>
          <a:ln w="9525">
            <a:noFill/>
          </a:ln>
        </p:spPr>
        <p:txBody>
          <a:bodyPr wrap="square" anchor="t" anchorCtr="0">
            <a:spAutoFit/>
          </a:bodyPr>
          <a:p>
            <a:r>
              <a:rPr lang="zh-CN" altLang="en-US" sz="4000" dirty="0">
                <a:solidFill>
                  <a:srgbClr val="FF0000"/>
                </a:solidFill>
                <a:latin typeface="Tahoma" panose="020B0604030504040204" pitchFamily="34" charset="0"/>
                <a:ea typeface="黑体" panose="02010609060101010101" pitchFamily="49" charset="-122"/>
                <a:sym typeface="微软雅黑" panose="020B0503020204020204" pitchFamily="34" charset="-122"/>
              </a:rPr>
              <a:t>常见的火灾隐患</a:t>
            </a:r>
            <a:endParaRPr lang="zh-CN" altLang="en-US" sz="4000" dirty="0">
              <a:solidFill>
                <a:srgbClr val="FF0000"/>
              </a:solidFill>
              <a:latin typeface="Tahoma" panose="020B0604030504040204" pitchFamily="34" charset="0"/>
              <a:ea typeface="黑体" panose="02010609060101010101" pitchFamily="49" charset="-122"/>
            </a:endParaRPr>
          </a:p>
          <a:p>
            <a:endParaRPr lang="zh-CN" altLang="en-US">
              <a:latin typeface="Arial" panose="020B0604020202020204" pitchFamily="34" charset="0"/>
              <a:ea typeface="微软雅黑" panose="020B0503020204020204" pitchFamily="34" charset="-122"/>
            </a:endParaRPr>
          </a:p>
          <a:p>
            <a:endParaRPr lang="zh-CN" altLang="en-US">
              <a:latin typeface="Arial" panose="020B0604020202020204" pitchFamily="34" charset="0"/>
              <a:ea typeface="微软雅黑" panose="020B0503020204020204" pitchFamily="34" charset="-122"/>
            </a:endParaRPr>
          </a:p>
        </p:txBody>
      </p:sp>
      <p:pic>
        <p:nvPicPr>
          <p:cNvPr id="7" name="图片 6"/>
          <p:cNvPicPr>
            <a:picLocks noChangeAspect="1"/>
          </p:cNvPicPr>
          <p:nvPr/>
        </p:nvPicPr>
        <p:blipFill>
          <a:blip r:embed="rId2"/>
          <a:srcRect b="14061"/>
          <a:stretch>
            <a:fillRect/>
          </a:stretch>
        </p:blipFill>
        <p:spPr>
          <a:xfrm>
            <a:off x="-34925" y="2768600"/>
            <a:ext cx="5813425" cy="3997325"/>
          </a:xfrm>
          <a:prstGeom prst="rect">
            <a:avLst/>
          </a:prstGeom>
          <a:noFill/>
          <a:ln w="9525">
            <a:noFill/>
          </a:ln>
        </p:spPr>
      </p:pic>
      <p:pic>
        <p:nvPicPr>
          <p:cNvPr id="4" name="图片 3"/>
          <p:cNvPicPr>
            <a:picLocks noChangeAspect="1"/>
          </p:cNvPicPr>
          <p:nvPr/>
        </p:nvPicPr>
        <p:blipFill>
          <a:blip r:embed="rId3"/>
          <a:srcRect r="-1381" b="11259"/>
          <a:stretch>
            <a:fillRect/>
          </a:stretch>
        </p:blipFill>
        <p:spPr>
          <a:xfrm>
            <a:off x="6584950" y="2768600"/>
            <a:ext cx="5764213" cy="4033838"/>
          </a:xfrm>
          <a:prstGeom prst="rect">
            <a:avLst/>
          </a:prstGeom>
          <a:noFill/>
          <a:ln w="9525">
            <a:noFill/>
          </a:ln>
        </p:spPr>
      </p:pic>
      <p:sp>
        <p:nvSpPr>
          <p:cNvPr id="9" name="乘号 8"/>
          <p:cNvSpPr/>
          <p:nvPr/>
        </p:nvSpPr>
        <p:spPr>
          <a:xfrm>
            <a:off x="8542338" y="3200400"/>
            <a:ext cx="3436938" cy="31337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10" name="乘号 9"/>
          <p:cNvSpPr/>
          <p:nvPr/>
        </p:nvSpPr>
        <p:spPr>
          <a:xfrm>
            <a:off x="2617788" y="3390900"/>
            <a:ext cx="3436938" cy="31337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FF0000"/>
              </a:solidFill>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18434" name="文本框 1"/>
          <p:cNvSpPr txBox="1"/>
          <p:nvPr/>
        </p:nvSpPr>
        <p:spPr>
          <a:xfrm>
            <a:off x="3371850" y="1616075"/>
            <a:ext cx="3413125" cy="368300"/>
          </a:xfrm>
          <a:prstGeom prst="rect">
            <a:avLst/>
          </a:prstGeom>
          <a:noFill/>
          <a:ln w="9525">
            <a:noFill/>
          </a:ln>
        </p:spPr>
        <p:txBody>
          <a:bodyPr wrap="square" anchor="t" anchorCtr="0">
            <a:spAutoFit/>
          </a:bodyPr>
          <a:p>
            <a:r>
              <a:rPr lang="zh-CN" altLang="en-US" b="1" dirty="0">
                <a:latin typeface="宋体" panose="02010600030101010101" pitchFamily="2" charset="-122"/>
                <a:ea typeface="微软雅黑" panose="020B0503020204020204" pitchFamily="34" charset="-122"/>
                <a:sym typeface="微软雅黑" panose="020B0503020204020204" pitchFamily="34" charset="-122"/>
              </a:rPr>
              <a:t>保证安全出口畅通无阻。</a:t>
            </a:r>
            <a:endParaRPr lang="zh-CN" altLang="en-US">
              <a:latin typeface="Arial" panose="020B0604020202020204" pitchFamily="34" charset="0"/>
              <a:ea typeface="微软雅黑" panose="020B0503020204020204" pitchFamily="34" charset="-122"/>
            </a:endParaRPr>
          </a:p>
        </p:txBody>
      </p:sp>
      <p:sp>
        <p:nvSpPr>
          <p:cNvPr id="18435" name="文本框 2"/>
          <p:cNvSpPr txBox="1"/>
          <p:nvPr/>
        </p:nvSpPr>
        <p:spPr>
          <a:xfrm>
            <a:off x="2932113" y="633413"/>
            <a:ext cx="6329362" cy="982662"/>
          </a:xfrm>
          <a:prstGeom prst="rect">
            <a:avLst/>
          </a:prstGeom>
          <a:noFill/>
          <a:ln w="9525">
            <a:noFill/>
          </a:ln>
        </p:spPr>
        <p:txBody>
          <a:bodyPr wrap="square" anchor="t" anchorCtr="0">
            <a:spAutoFit/>
          </a:bodyPr>
          <a:p>
            <a:r>
              <a:rPr lang="zh-CN" altLang="en-US" sz="4000" dirty="0">
                <a:solidFill>
                  <a:srgbClr val="FF0000"/>
                </a:solidFill>
                <a:latin typeface="Tahoma" panose="020B0604030504040204" pitchFamily="34" charset="0"/>
                <a:ea typeface="黑体" panose="02010609060101010101" pitchFamily="49" charset="-122"/>
                <a:sym typeface="微软雅黑" panose="020B0503020204020204" pitchFamily="34" charset="-122"/>
              </a:rPr>
              <a:t>常见的火灾隐患</a:t>
            </a:r>
            <a:endParaRPr lang="zh-CN" altLang="en-US" dirty="0">
              <a:solidFill>
                <a:srgbClr val="FF0000"/>
              </a:solidFill>
              <a:latin typeface="Tahoma" panose="020B0604030504040204" pitchFamily="34" charset="0"/>
              <a:ea typeface="黑体" panose="02010609060101010101" pitchFamily="49" charset="-122"/>
            </a:endParaRPr>
          </a:p>
          <a:p>
            <a:endParaRPr lang="zh-CN" altLang="en-US">
              <a:latin typeface="Arial" panose="020B0604020202020204" pitchFamily="34" charset="0"/>
              <a:ea typeface="微软雅黑" panose="020B0503020204020204" pitchFamily="34" charset="-122"/>
            </a:endParaRPr>
          </a:p>
        </p:txBody>
      </p:sp>
      <p:pic>
        <p:nvPicPr>
          <p:cNvPr id="4" name="图片 3"/>
          <p:cNvPicPr>
            <a:picLocks noChangeAspect="1"/>
          </p:cNvPicPr>
          <p:nvPr/>
        </p:nvPicPr>
        <p:blipFill>
          <a:blip r:embed="rId2"/>
          <a:srcRect l="12247" t="20679" b="3560"/>
          <a:stretch>
            <a:fillRect/>
          </a:stretch>
        </p:blipFill>
        <p:spPr>
          <a:xfrm>
            <a:off x="-34925" y="2208213"/>
            <a:ext cx="5116513" cy="4646612"/>
          </a:xfrm>
          <a:prstGeom prst="rect">
            <a:avLst/>
          </a:prstGeom>
          <a:noFill/>
          <a:ln w="9525">
            <a:noFill/>
          </a:ln>
        </p:spPr>
      </p:pic>
      <p:pic>
        <p:nvPicPr>
          <p:cNvPr id="9" name="图片 8"/>
          <p:cNvPicPr>
            <a:picLocks noChangeAspect="1"/>
          </p:cNvPicPr>
          <p:nvPr/>
        </p:nvPicPr>
        <p:blipFill>
          <a:blip r:embed="rId3"/>
          <a:stretch>
            <a:fillRect/>
          </a:stretch>
        </p:blipFill>
        <p:spPr>
          <a:xfrm>
            <a:off x="5921375" y="2208213"/>
            <a:ext cx="6305550" cy="4646612"/>
          </a:xfrm>
          <a:prstGeom prst="rect">
            <a:avLst/>
          </a:prstGeom>
          <a:noFill/>
          <a:ln w="9525">
            <a:noFill/>
          </a:ln>
        </p:spPr>
      </p:pic>
      <p:sp>
        <p:nvSpPr>
          <p:cNvPr id="5" name="右箭头 4"/>
          <p:cNvSpPr/>
          <p:nvPr/>
        </p:nvSpPr>
        <p:spPr>
          <a:xfrm rot="18960000">
            <a:off x="3157538" y="2933700"/>
            <a:ext cx="623888" cy="2238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7" name="乘号 6"/>
          <p:cNvSpPr/>
          <p:nvPr/>
        </p:nvSpPr>
        <p:spPr>
          <a:xfrm>
            <a:off x="709613" y="2747963"/>
            <a:ext cx="3436938" cy="31337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19458" name="标题 133121"/>
          <p:cNvSpPr>
            <a:spLocks noGrp="1"/>
          </p:cNvSpPr>
          <p:nvPr>
            <p:ph type="title" idx="4294967295"/>
          </p:nvPr>
        </p:nvSpPr>
        <p:spPr>
          <a:xfrm>
            <a:off x="1158875" y="574675"/>
            <a:ext cx="9874250" cy="762000"/>
          </a:xfrm>
          <a:ln/>
        </p:spPr>
        <p:txBody>
          <a:bodyPr lIns="91440" tIns="45720" rIns="91440" bIns="45720" anchor="t" anchorCtr="0"/>
          <a:p>
            <a:r>
              <a:rPr lang="zh-CN" altLang="en-US" sz="3600"/>
              <a:t>一、供电线路混杂，私拉乱接频繁</a:t>
            </a:r>
            <a:endParaRPr lang="zh-CN" altLang="en-US" sz="3600" dirty="0"/>
          </a:p>
        </p:txBody>
      </p:sp>
      <p:pic>
        <p:nvPicPr>
          <p:cNvPr id="19459" name="图片 133123" descr="001e9077a79a10761a0f38"/>
          <p:cNvPicPr>
            <a:picLocks noChangeAspect="1"/>
          </p:cNvPicPr>
          <p:nvPr/>
        </p:nvPicPr>
        <p:blipFill>
          <a:blip r:embed="rId2"/>
          <a:stretch>
            <a:fillRect/>
          </a:stretch>
        </p:blipFill>
        <p:spPr>
          <a:xfrm>
            <a:off x="1555750" y="1598613"/>
            <a:ext cx="4540250" cy="2622550"/>
          </a:xfrm>
          <a:prstGeom prst="rect">
            <a:avLst/>
          </a:prstGeom>
          <a:noFill/>
          <a:ln w="9525">
            <a:noFill/>
          </a:ln>
        </p:spPr>
      </p:pic>
      <p:pic>
        <p:nvPicPr>
          <p:cNvPr id="19460" name="图片 133124" descr="6cf04982c6a20fdcf33a2f"/>
          <p:cNvPicPr>
            <a:picLocks noChangeAspect="1"/>
          </p:cNvPicPr>
          <p:nvPr/>
        </p:nvPicPr>
        <p:blipFill>
          <a:blip r:embed="rId3"/>
          <a:stretch>
            <a:fillRect/>
          </a:stretch>
        </p:blipFill>
        <p:spPr>
          <a:xfrm>
            <a:off x="6096000" y="1600200"/>
            <a:ext cx="4848225" cy="2622550"/>
          </a:xfrm>
          <a:prstGeom prst="rect">
            <a:avLst/>
          </a:prstGeom>
          <a:noFill/>
          <a:ln w="9525">
            <a:noFill/>
          </a:ln>
        </p:spPr>
      </p:pic>
      <p:cxnSp>
        <p:nvCxnSpPr>
          <p:cNvPr id="48" name="直接连接符 47"/>
          <p:cNvCxnSpPr/>
          <p:nvPr/>
        </p:nvCxnSpPr>
        <p:spPr>
          <a:xfrm>
            <a:off x="11241088" y="287338"/>
            <a:ext cx="312738"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9462" name="直接连接符 48"/>
          <p:cNvCxnSpPr/>
          <p:nvPr/>
        </p:nvCxnSpPr>
        <p:spPr>
          <a:xfrm>
            <a:off x="11209338" y="127000"/>
            <a:ext cx="0" cy="360363"/>
          </a:xfrm>
          <a:prstGeom prst="line">
            <a:avLst/>
          </a:prstGeom>
          <a:ln w="28575" cap="flat" cmpd="sng">
            <a:solidFill>
              <a:srgbClr val="C00000"/>
            </a:solidFill>
            <a:prstDash val="solid"/>
            <a:round/>
            <a:headEnd type="none" w="med" len="med"/>
            <a:tailEnd type="none" w="med" len="med"/>
          </a:ln>
        </p:spPr>
      </p:cxnSp>
      <p:pic>
        <p:nvPicPr>
          <p:cNvPr id="19463" name="图片 132099" descr="00016c9516941178bc1601"/>
          <p:cNvPicPr>
            <a:picLocks noChangeAspect="1"/>
          </p:cNvPicPr>
          <p:nvPr/>
        </p:nvPicPr>
        <p:blipFill>
          <a:blip r:embed="rId4"/>
          <a:stretch>
            <a:fillRect/>
          </a:stretch>
        </p:blipFill>
        <p:spPr>
          <a:xfrm>
            <a:off x="1554163" y="4222750"/>
            <a:ext cx="4541837" cy="2322513"/>
          </a:xfrm>
          <a:prstGeom prst="rect">
            <a:avLst/>
          </a:prstGeom>
          <a:noFill/>
          <a:ln w="9525">
            <a:noFill/>
          </a:ln>
        </p:spPr>
      </p:pic>
      <p:pic>
        <p:nvPicPr>
          <p:cNvPr id="19464" name="图片 132100" descr="4437e632b57512bb385404"/>
          <p:cNvPicPr>
            <a:picLocks noChangeAspect="1"/>
          </p:cNvPicPr>
          <p:nvPr/>
        </p:nvPicPr>
        <p:blipFill>
          <a:blip r:embed="rId5"/>
          <a:stretch>
            <a:fillRect/>
          </a:stretch>
        </p:blipFill>
        <p:spPr>
          <a:xfrm>
            <a:off x="6096000" y="4221163"/>
            <a:ext cx="4849813" cy="2324100"/>
          </a:xfrm>
          <a:prstGeom prst="rect">
            <a:avLst/>
          </a:prstGeom>
          <a:noFill/>
          <a:ln w="9525">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pic>
        <p:nvPicPr>
          <p:cNvPr id="2" name="图片 1"/>
          <p:cNvPicPr>
            <a:picLocks noChangeAspect="1"/>
          </p:cNvPicPr>
          <p:nvPr/>
        </p:nvPicPr>
        <p:blipFill>
          <a:blip r:embed="rId2"/>
          <a:srcRect t="10413"/>
          <a:stretch>
            <a:fillRect/>
          </a:stretch>
        </p:blipFill>
        <p:spPr>
          <a:xfrm>
            <a:off x="439738" y="2451100"/>
            <a:ext cx="5656262" cy="4073525"/>
          </a:xfrm>
          <a:prstGeom prst="rect">
            <a:avLst/>
          </a:prstGeom>
          <a:noFill/>
          <a:ln w="9525">
            <a:noFill/>
          </a:ln>
        </p:spPr>
      </p:pic>
      <p:pic>
        <p:nvPicPr>
          <p:cNvPr id="11" name="图片 10"/>
          <p:cNvPicPr>
            <a:picLocks noChangeAspect="1"/>
          </p:cNvPicPr>
          <p:nvPr/>
        </p:nvPicPr>
        <p:blipFill>
          <a:blip r:embed="rId3"/>
          <a:srcRect l="9956" r="5156" b="11423"/>
          <a:stretch>
            <a:fillRect/>
          </a:stretch>
        </p:blipFill>
        <p:spPr>
          <a:xfrm>
            <a:off x="6383338" y="2439988"/>
            <a:ext cx="5751512" cy="4084637"/>
          </a:xfrm>
          <a:prstGeom prst="rect">
            <a:avLst/>
          </a:prstGeom>
          <a:noFill/>
          <a:ln w="9525">
            <a:noFill/>
          </a:ln>
        </p:spPr>
      </p:pic>
      <p:sp>
        <p:nvSpPr>
          <p:cNvPr id="20484" name="文本框 2"/>
          <p:cNvSpPr txBox="1"/>
          <p:nvPr/>
        </p:nvSpPr>
        <p:spPr>
          <a:xfrm>
            <a:off x="2682875" y="1493838"/>
            <a:ext cx="4926013" cy="368300"/>
          </a:xfrm>
          <a:prstGeom prst="rect">
            <a:avLst/>
          </a:prstGeom>
          <a:noFill/>
          <a:ln w="9525">
            <a:noFill/>
          </a:ln>
        </p:spPr>
        <p:txBody>
          <a:bodyPr wrap="square" anchor="t" anchorCtr="0">
            <a:spAutoFit/>
          </a:bodyPr>
          <a:p>
            <a:r>
              <a:rPr lang="zh-CN" altLang="en-US" b="1" dirty="0">
                <a:latin typeface="宋体" panose="02010600030101010101" pitchFamily="2" charset="-122"/>
                <a:ea typeface="微软雅黑" panose="020B0503020204020204" pitchFamily="34" charset="-122"/>
                <a:sym typeface="微软雅黑" panose="020B0503020204020204" pitchFamily="34" charset="-122"/>
              </a:rPr>
              <a:t>保证消防设施、器材完好有效。</a:t>
            </a:r>
            <a:endParaRPr lang="zh-CN" altLang="en-US">
              <a:latin typeface="Arial" panose="020B0604020202020204" pitchFamily="34" charset="0"/>
              <a:ea typeface="微软雅黑" panose="020B0503020204020204" pitchFamily="34" charset="-122"/>
            </a:endParaRPr>
          </a:p>
        </p:txBody>
      </p:sp>
      <p:sp>
        <p:nvSpPr>
          <p:cNvPr id="20485" name="文本框 3"/>
          <p:cNvSpPr txBox="1"/>
          <p:nvPr/>
        </p:nvSpPr>
        <p:spPr>
          <a:xfrm>
            <a:off x="3827463" y="487363"/>
            <a:ext cx="4538662" cy="1322387"/>
          </a:xfrm>
          <a:prstGeom prst="rect">
            <a:avLst/>
          </a:prstGeom>
          <a:noFill/>
          <a:ln w="9525">
            <a:noFill/>
          </a:ln>
        </p:spPr>
        <p:txBody>
          <a:bodyPr wrap="square" anchor="t" anchorCtr="0">
            <a:spAutoFit/>
          </a:bodyPr>
          <a:p>
            <a:r>
              <a:rPr lang="zh-CN" altLang="en-US" sz="4000" dirty="0">
                <a:solidFill>
                  <a:srgbClr val="FF0000"/>
                </a:solidFill>
                <a:latin typeface="Tahoma" panose="020B0604030504040204" pitchFamily="34" charset="0"/>
                <a:ea typeface="黑体" panose="02010609060101010101" pitchFamily="49" charset="-122"/>
                <a:sym typeface="微软雅黑" panose="020B0503020204020204" pitchFamily="34" charset="-122"/>
              </a:rPr>
              <a:t>常见的火灾隐患</a:t>
            </a:r>
            <a:endParaRPr lang="zh-CN" altLang="en-US" sz="4000" dirty="0">
              <a:solidFill>
                <a:srgbClr val="FF0000"/>
              </a:solidFill>
              <a:latin typeface="Tahoma" panose="020B0604030504040204" pitchFamily="34" charset="0"/>
              <a:ea typeface="黑体" panose="02010609060101010101" pitchFamily="49" charset="-122"/>
            </a:endParaRPr>
          </a:p>
          <a:p>
            <a:endParaRPr lang="zh-CN" altLang="en-US" sz="4000">
              <a:latin typeface="Arial" panose="020B0604020202020204" pitchFamily="34" charset="0"/>
              <a:ea typeface="微软雅黑" panose="020B0503020204020204" pitchFamily="34"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pic>
        <p:nvPicPr>
          <p:cNvPr id="3" name="图片 2"/>
          <p:cNvPicPr>
            <a:picLocks noChangeAspect="1"/>
          </p:cNvPicPr>
          <p:nvPr/>
        </p:nvPicPr>
        <p:blipFill>
          <a:blip r:embed="rId2"/>
          <a:srcRect r="12585" b="16113"/>
          <a:stretch>
            <a:fillRect/>
          </a:stretch>
        </p:blipFill>
        <p:spPr>
          <a:xfrm>
            <a:off x="244475" y="2509838"/>
            <a:ext cx="5526088" cy="3849687"/>
          </a:xfrm>
          <a:prstGeom prst="rect">
            <a:avLst/>
          </a:prstGeom>
          <a:noFill/>
          <a:ln w="9525">
            <a:noFill/>
          </a:ln>
        </p:spPr>
      </p:pic>
      <p:pic>
        <p:nvPicPr>
          <p:cNvPr id="10" name="图片 9"/>
          <p:cNvPicPr>
            <a:picLocks noChangeAspect="1"/>
          </p:cNvPicPr>
          <p:nvPr/>
        </p:nvPicPr>
        <p:blipFill>
          <a:blip r:embed="rId3"/>
          <a:srcRect r="-2" b="13416"/>
          <a:stretch>
            <a:fillRect/>
          </a:stretch>
        </p:blipFill>
        <p:spPr>
          <a:xfrm>
            <a:off x="6142038" y="2509838"/>
            <a:ext cx="5929312" cy="3849687"/>
          </a:xfrm>
          <a:prstGeom prst="rect">
            <a:avLst/>
          </a:prstGeom>
          <a:noFill/>
          <a:ln w="9525">
            <a:noFill/>
          </a:ln>
        </p:spPr>
      </p:pic>
      <p:sp>
        <p:nvSpPr>
          <p:cNvPr id="21508" name="文本框 1"/>
          <p:cNvSpPr txBox="1"/>
          <p:nvPr/>
        </p:nvSpPr>
        <p:spPr>
          <a:xfrm>
            <a:off x="4041775" y="1720850"/>
            <a:ext cx="3673475" cy="368300"/>
          </a:xfrm>
          <a:prstGeom prst="rect">
            <a:avLst/>
          </a:prstGeom>
          <a:noFill/>
          <a:ln w="9525">
            <a:noFill/>
          </a:ln>
        </p:spPr>
        <p:txBody>
          <a:bodyPr wrap="square" anchor="t" anchorCtr="0">
            <a:spAutoFit/>
          </a:bodyPr>
          <a:p>
            <a:r>
              <a:rPr lang="zh-CN" altLang="en-US" b="1" dirty="0">
                <a:latin typeface="宋体" panose="02010600030101010101" pitchFamily="2" charset="-122"/>
                <a:ea typeface="微软雅黑" panose="020B0503020204020204" pitchFamily="34" charset="-122"/>
                <a:sym typeface="微软雅黑" panose="020B0503020204020204" pitchFamily="34" charset="-122"/>
              </a:rPr>
              <a:t>保证消防设施、器材完好有效。</a:t>
            </a:r>
            <a:endParaRPr lang="zh-CN" altLang="en-US">
              <a:latin typeface="Arial" panose="020B0604020202020204" pitchFamily="34" charset="0"/>
              <a:ea typeface="微软雅黑" panose="020B0503020204020204" pitchFamily="34" charset="-122"/>
            </a:endParaRPr>
          </a:p>
        </p:txBody>
      </p:sp>
      <p:sp>
        <p:nvSpPr>
          <p:cNvPr id="21509" name="文本框 3"/>
          <p:cNvSpPr txBox="1"/>
          <p:nvPr/>
        </p:nvSpPr>
        <p:spPr>
          <a:xfrm>
            <a:off x="3182938" y="398463"/>
            <a:ext cx="5826125" cy="1322387"/>
          </a:xfrm>
          <a:prstGeom prst="rect">
            <a:avLst/>
          </a:prstGeom>
          <a:noFill/>
          <a:ln w="9525">
            <a:noFill/>
          </a:ln>
        </p:spPr>
        <p:txBody>
          <a:bodyPr wrap="square" anchor="t" anchorCtr="0">
            <a:spAutoFit/>
          </a:bodyPr>
          <a:p>
            <a:r>
              <a:rPr lang="zh-CN" altLang="en-US" sz="4000" dirty="0">
                <a:solidFill>
                  <a:srgbClr val="FF0000"/>
                </a:solidFill>
                <a:latin typeface="Tahoma" panose="020B0604030504040204" pitchFamily="34" charset="0"/>
                <a:ea typeface="黑体" panose="02010609060101010101" pitchFamily="49" charset="-122"/>
                <a:sym typeface="微软雅黑" panose="020B0503020204020204" pitchFamily="34" charset="-122"/>
              </a:rPr>
              <a:t>常见的火灾隐患</a:t>
            </a:r>
            <a:endParaRPr lang="zh-CN" altLang="en-US" sz="4000" dirty="0">
              <a:solidFill>
                <a:srgbClr val="FF0000"/>
              </a:solidFill>
              <a:latin typeface="Tahoma" panose="020B0604030504040204" pitchFamily="34" charset="0"/>
              <a:ea typeface="黑体" panose="02010609060101010101" pitchFamily="49" charset="-122"/>
            </a:endParaRPr>
          </a:p>
          <a:p>
            <a:endParaRPr lang="zh-CN" altLang="en-US" sz="4000">
              <a:latin typeface="Arial" panose="020B0604020202020204" pitchFamily="34" charset="0"/>
              <a:ea typeface="微软雅黑" panose="020B0503020204020204" pitchFamily="34"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pic>
        <p:nvPicPr>
          <p:cNvPr id="22530" name="图片 1" descr="xinhua_sc_yibin201311151019439321253"/>
          <p:cNvPicPr>
            <a:picLocks noChangeAspect="1"/>
          </p:cNvPicPr>
          <p:nvPr/>
        </p:nvPicPr>
        <p:blipFill>
          <a:blip r:embed="rId2"/>
          <a:stretch>
            <a:fillRect/>
          </a:stretch>
        </p:blipFill>
        <p:spPr>
          <a:xfrm>
            <a:off x="2911475" y="2449513"/>
            <a:ext cx="5662613" cy="4405312"/>
          </a:xfrm>
          <a:prstGeom prst="rect">
            <a:avLst/>
          </a:prstGeom>
          <a:noFill/>
          <a:ln w="9525">
            <a:noFill/>
          </a:ln>
        </p:spPr>
      </p:pic>
      <p:sp>
        <p:nvSpPr>
          <p:cNvPr id="22531" name="文本框 3"/>
          <p:cNvSpPr txBox="1"/>
          <p:nvPr/>
        </p:nvSpPr>
        <p:spPr>
          <a:xfrm>
            <a:off x="2511425" y="1733550"/>
            <a:ext cx="6872288" cy="368300"/>
          </a:xfrm>
          <a:prstGeom prst="rect">
            <a:avLst/>
          </a:prstGeom>
          <a:noFill/>
          <a:ln w="9525">
            <a:noFill/>
          </a:ln>
        </p:spPr>
        <p:txBody>
          <a:bodyPr wrap="square" anchor="t" anchorCtr="0">
            <a:spAutoFit/>
          </a:bodyPr>
          <a:p>
            <a:r>
              <a:rPr lang="zh-CN" altLang="en-US" b="1" dirty="0">
                <a:latin typeface="宋体" panose="02010600030101010101" pitchFamily="2" charset="-122"/>
                <a:ea typeface="微软雅黑" panose="020B0503020204020204" pitchFamily="34" charset="-122"/>
                <a:sym typeface="微软雅黑" panose="020B0503020204020204" pitchFamily="34" charset="-122"/>
              </a:rPr>
              <a:t>保证消防设备、器材不能被埋压、遮挡。</a:t>
            </a:r>
            <a:endParaRPr lang="zh-CN" altLang="en-US">
              <a:latin typeface="Arial" panose="020B0604020202020204" pitchFamily="34" charset="0"/>
              <a:ea typeface="微软雅黑" panose="020B0503020204020204" pitchFamily="34" charset="-122"/>
            </a:endParaRPr>
          </a:p>
        </p:txBody>
      </p:sp>
      <p:sp>
        <p:nvSpPr>
          <p:cNvPr id="22532" name="文本框 5"/>
          <p:cNvSpPr txBox="1"/>
          <p:nvPr/>
        </p:nvSpPr>
        <p:spPr>
          <a:xfrm>
            <a:off x="2625725" y="423863"/>
            <a:ext cx="5948363" cy="1322387"/>
          </a:xfrm>
          <a:prstGeom prst="rect">
            <a:avLst/>
          </a:prstGeom>
          <a:noFill/>
          <a:ln w="9525">
            <a:noFill/>
          </a:ln>
        </p:spPr>
        <p:txBody>
          <a:bodyPr wrap="square" anchor="t" anchorCtr="0">
            <a:spAutoFit/>
          </a:bodyPr>
          <a:p>
            <a:r>
              <a:rPr lang="zh-CN" altLang="en-US" sz="4000" dirty="0">
                <a:solidFill>
                  <a:srgbClr val="FF0000"/>
                </a:solidFill>
                <a:latin typeface="Tahoma" panose="020B0604030504040204" pitchFamily="34" charset="0"/>
                <a:ea typeface="黑体" panose="02010609060101010101" pitchFamily="49" charset="-122"/>
                <a:sym typeface="微软雅黑" panose="020B0503020204020204" pitchFamily="34" charset="-122"/>
              </a:rPr>
              <a:t>常见的火灾隐患</a:t>
            </a:r>
            <a:endParaRPr lang="zh-CN" altLang="en-US" sz="4000" dirty="0">
              <a:solidFill>
                <a:srgbClr val="FF0000"/>
              </a:solidFill>
              <a:latin typeface="Tahoma" panose="020B0604030504040204" pitchFamily="34" charset="0"/>
              <a:ea typeface="黑体" panose="02010609060101010101" pitchFamily="49" charset="-122"/>
            </a:endParaRPr>
          </a:p>
          <a:p>
            <a:endParaRPr lang="zh-CN" altLang="en-US" sz="4000">
              <a:latin typeface="Arial" panose="020B0604020202020204" pitchFamily="34" charset="0"/>
              <a:ea typeface="微软雅黑" panose="020B0503020204020204" pitchFamily="34" charset="-122"/>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1"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5122" name="文本框 1"/>
          <p:cNvSpPr txBox="1"/>
          <p:nvPr/>
        </p:nvSpPr>
        <p:spPr>
          <a:xfrm>
            <a:off x="1265238" y="2343150"/>
            <a:ext cx="10069512" cy="1444625"/>
          </a:xfrm>
          <a:prstGeom prst="rect">
            <a:avLst/>
          </a:prstGeom>
          <a:noFill/>
          <a:ln w="9525">
            <a:noFill/>
          </a:ln>
        </p:spPr>
        <p:txBody>
          <a:bodyPr wrap="square" anchor="t" anchorCtr="0">
            <a:spAutoFit/>
          </a:bodyPr>
          <a:p>
            <a:pPr algn="ctr"/>
            <a:r>
              <a:rPr lang="zh-CN" altLang="en-US" sz="8800">
                <a:latin typeface="Arial" panose="020B0604020202020204" pitchFamily="34" charset="0"/>
                <a:ea typeface="微软雅黑" panose="020B0503020204020204" pitchFamily="34" charset="-122"/>
              </a:rPr>
              <a:t>消防的基本常识</a:t>
            </a:r>
            <a:endParaRPr lang="zh-CN" altLang="en-US" sz="8800">
              <a:latin typeface="Arial" panose="020B0604020202020204" pitchFamily="34" charset="0"/>
              <a:ea typeface="微软雅黑" panose="020B0503020204020204" pitchFamily="34" charset="-122"/>
            </a:endParaRPr>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23554" name="标题 133121"/>
          <p:cNvSpPr>
            <a:spLocks noGrp="1"/>
          </p:cNvSpPr>
          <p:nvPr>
            <p:ph type="title" idx="4294967295"/>
          </p:nvPr>
        </p:nvSpPr>
        <p:spPr>
          <a:xfrm>
            <a:off x="6618288" y="838200"/>
            <a:ext cx="4729162" cy="762000"/>
          </a:xfrm>
          <a:ln/>
        </p:spPr>
        <p:txBody>
          <a:bodyPr lIns="91440" tIns="45720" rIns="91440" bIns="45720" anchor="t" anchorCtr="0"/>
          <a:p>
            <a:r>
              <a:rPr lang="zh-CN" altLang="en-US" sz="2400"/>
              <a:t>供电线路混杂，私拉乱接频繁</a:t>
            </a:r>
            <a:endParaRPr lang="zh-CN" altLang="en-US" sz="2400" dirty="0"/>
          </a:p>
        </p:txBody>
      </p:sp>
      <p:pic>
        <p:nvPicPr>
          <p:cNvPr id="23555" name="图片 133123" descr="001e9077a79a10761a0f38"/>
          <p:cNvPicPr>
            <a:picLocks noChangeAspect="1"/>
          </p:cNvPicPr>
          <p:nvPr/>
        </p:nvPicPr>
        <p:blipFill>
          <a:blip r:embed="rId2"/>
          <a:stretch>
            <a:fillRect/>
          </a:stretch>
        </p:blipFill>
        <p:spPr>
          <a:xfrm>
            <a:off x="1555750" y="1600200"/>
            <a:ext cx="4540250" cy="2622550"/>
          </a:xfrm>
          <a:prstGeom prst="rect">
            <a:avLst/>
          </a:prstGeom>
          <a:noFill/>
          <a:ln w="9525">
            <a:noFill/>
          </a:ln>
        </p:spPr>
      </p:pic>
      <p:pic>
        <p:nvPicPr>
          <p:cNvPr id="23556" name="图片 133124" descr="6cf04982c6a20fdcf33a2f"/>
          <p:cNvPicPr>
            <a:picLocks noChangeAspect="1"/>
          </p:cNvPicPr>
          <p:nvPr/>
        </p:nvPicPr>
        <p:blipFill>
          <a:blip r:embed="rId3"/>
          <a:stretch>
            <a:fillRect/>
          </a:stretch>
        </p:blipFill>
        <p:spPr>
          <a:xfrm>
            <a:off x="6096000" y="1600200"/>
            <a:ext cx="4848225" cy="2622550"/>
          </a:xfrm>
          <a:prstGeom prst="rect">
            <a:avLst/>
          </a:prstGeom>
          <a:noFill/>
          <a:ln w="9525">
            <a:noFill/>
          </a:ln>
        </p:spPr>
      </p:pic>
      <p:cxnSp>
        <p:nvCxnSpPr>
          <p:cNvPr id="48" name="直接连接符 47"/>
          <p:cNvCxnSpPr/>
          <p:nvPr/>
        </p:nvCxnSpPr>
        <p:spPr>
          <a:xfrm>
            <a:off x="11241088" y="287338"/>
            <a:ext cx="312738"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3558" name="直接连接符 48"/>
          <p:cNvCxnSpPr/>
          <p:nvPr/>
        </p:nvCxnSpPr>
        <p:spPr>
          <a:xfrm>
            <a:off x="11209338" y="127000"/>
            <a:ext cx="0" cy="360363"/>
          </a:xfrm>
          <a:prstGeom prst="line">
            <a:avLst/>
          </a:prstGeom>
          <a:ln w="28575" cap="flat" cmpd="sng">
            <a:solidFill>
              <a:srgbClr val="C00000"/>
            </a:solidFill>
            <a:prstDash val="solid"/>
            <a:round/>
            <a:headEnd type="none" w="med" len="med"/>
            <a:tailEnd type="none" w="med" len="med"/>
          </a:ln>
        </p:spPr>
      </p:cxnSp>
      <p:pic>
        <p:nvPicPr>
          <p:cNvPr id="23559" name="图片 132099" descr="00016c9516941178bc1601"/>
          <p:cNvPicPr>
            <a:picLocks noChangeAspect="1"/>
          </p:cNvPicPr>
          <p:nvPr/>
        </p:nvPicPr>
        <p:blipFill>
          <a:blip r:embed="rId4"/>
          <a:stretch>
            <a:fillRect/>
          </a:stretch>
        </p:blipFill>
        <p:spPr>
          <a:xfrm>
            <a:off x="1554163" y="4222750"/>
            <a:ext cx="4541837" cy="2322513"/>
          </a:xfrm>
          <a:prstGeom prst="rect">
            <a:avLst/>
          </a:prstGeom>
          <a:noFill/>
          <a:ln w="9525">
            <a:noFill/>
          </a:ln>
        </p:spPr>
      </p:pic>
      <p:pic>
        <p:nvPicPr>
          <p:cNvPr id="23560" name="图片 132100" descr="4437e632b57512bb385404"/>
          <p:cNvPicPr>
            <a:picLocks noChangeAspect="1"/>
          </p:cNvPicPr>
          <p:nvPr/>
        </p:nvPicPr>
        <p:blipFill>
          <a:blip r:embed="rId5"/>
          <a:stretch>
            <a:fillRect/>
          </a:stretch>
        </p:blipFill>
        <p:spPr>
          <a:xfrm>
            <a:off x="6096000" y="4221163"/>
            <a:ext cx="4849813" cy="2324100"/>
          </a:xfrm>
          <a:prstGeom prst="rect">
            <a:avLst/>
          </a:prstGeom>
          <a:noFill/>
          <a:ln w="9525">
            <a:noFill/>
          </a:ln>
        </p:spPr>
      </p:pic>
      <p:sp>
        <p:nvSpPr>
          <p:cNvPr id="23561" name="文本框 1"/>
          <p:cNvSpPr txBox="1"/>
          <p:nvPr/>
        </p:nvSpPr>
        <p:spPr>
          <a:xfrm>
            <a:off x="1425575" y="285750"/>
            <a:ext cx="4670425" cy="1322388"/>
          </a:xfrm>
          <a:prstGeom prst="rect">
            <a:avLst/>
          </a:prstGeom>
          <a:noFill/>
          <a:ln w="9525">
            <a:noFill/>
          </a:ln>
        </p:spPr>
        <p:txBody>
          <a:bodyPr wrap="square" anchor="t" anchorCtr="0">
            <a:spAutoFit/>
          </a:bodyPr>
          <a:p>
            <a:r>
              <a:rPr lang="zh-CN" altLang="en-US" sz="4000" dirty="0">
                <a:solidFill>
                  <a:srgbClr val="FF0000"/>
                </a:solidFill>
                <a:latin typeface="Tahoma" panose="020B0604030504040204" pitchFamily="34" charset="0"/>
                <a:ea typeface="黑体" panose="02010609060101010101" pitchFamily="49" charset="-122"/>
                <a:sym typeface="微软雅黑" panose="020B0503020204020204" pitchFamily="34" charset="-122"/>
              </a:rPr>
              <a:t>常见的火灾隐患</a:t>
            </a:r>
            <a:endParaRPr lang="zh-CN" altLang="en-US" sz="4000" dirty="0">
              <a:solidFill>
                <a:srgbClr val="FF0000"/>
              </a:solidFill>
              <a:latin typeface="Tahoma" panose="020B0604030504040204" pitchFamily="34" charset="0"/>
              <a:ea typeface="黑体" panose="02010609060101010101" pitchFamily="49" charset="-122"/>
            </a:endParaRPr>
          </a:p>
          <a:p>
            <a:endParaRPr lang="zh-CN" altLang="en-US" sz="4000">
              <a:latin typeface="Arial" panose="020B0604020202020204" pitchFamily="34" charset="0"/>
              <a:ea typeface="微软雅黑" panose="020B0503020204020204" pitchFamily="34"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图片 4097" descr="图形1"/>
          <p:cNvPicPr>
            <a:picLocks noChangeAspect="1"/>
          </p:cNvPicPr>
          <p:nvPr/>
        </p:nvPicPr>
        <p:blipFill>
          <a:blip r:embed="rId1"/>
          <a:stretch>
            <a:fillRect/>
          </a:stretch>
        </p:blipFill>
        <p:spPr>
          <a:xfrm>
            <a:off x="-9525" y="3175"/>
            <a:ext cx="12261850" cy="6851650"/>
          </a:xfrm>
          <a:prstGeom prst="rect">
            <a:avLst/>
          </a:prstGeom>
          <a:noFill/>
          <a:ln w="9525">
            <a:noFill/>
          </a:ln>
        </p:spPr>
      </p:pic>
      <p:pic>
        <p:nvPicPr>
          <p:cNvPr id="24578" name="图片 2" descr="ec55f9a52ad914b371150d"/>
          <p:cNvPicPr>
            <a:picLocks noChangeAspect="1"/>
          </p:cNvPicPr>
          <p:nvPr/>
        </p:nvPicPr>
        <p:blipFill>
          <a:blip r:embed="rId2"/>
          <a:stretch>
            <a:fillRect/>
          </a:stretch>
        </p:blipFill>
        <p:spPr>
          <a:xfrm>
            <a:off x="596900" y="2119313"/>
            <a:ext cx="5741988" cy="4306887"/>
          </a:xfrm>
          <a:prstGeom prst="rect">
            <a:avLst/>
          </a:prstGeom>
          <a:noFill/>
          <a:ln w="9525">
            <a:noFill/>
          </a:ln>
        </p:spPr>
      </p:pic>
      <p:pic>
        <p:nvPicPr>
          <p:cNvPr id="24579" name="图片 1" descr="微信图片_20180625165618"/>
          <p:cNvPicPr>
            <a:picLocks noChangeAspect="1"/>
          </p:cNvPicPr>
          <p:nvPr/>
        </p:nvPicPr>
        <p:blipFill>
          <a:blip r:embed="rId3"/>
          <a:stretch>
            <a:fillRect/>
          </a:stretch>
        </p:blipFill>
        <p:spPr>
          <a:xfrm>
            <a:off x="6675438" y="2438400"/>
            <a:ext cx="4892675" cy="3670300"/>
          </a:xfrm>
          <a:prstGeom prst="rect">
            <a:avLst/>
          </a:prstGeom>
          <a:noFill/>
          <a:ln w="9525">
            <a:noFill/>
          </a:ln>
        </p:spPr>
      </p:pic>
      <p:sp>
        <p:nvSpPr>
          <p:cNvPr id="24580" name="文本框 3"/>
          <p:cNvSpPr txBox="1"/>
          <p:nvPr/>
        </p:nvSpPr>
        <p:spPr>
          <a:xfrm>
            <a:off x="3033713" y="1481138"/>
            <a:ext cx="4983162" cy="368300"/>
          </a:xfrm>
          <a:prstGeom prst="rect">
            <a:avLst/>
          </a:prstGeom>
          <a:noFill/>
          <a:ln w="9525">
            <a:noFill/>
          </a:ln>
        </p:spPr>
        <p:txBody>
          <a:bodyPr wrap="square" anchor="t" anchorCtr="0">
            <a:spAutoFit/>
          </a:bodyPr>
          <a:p>
            <a:r>
              <a:rPr lang="zh-CN" altLang="en-US" b="1" dirty="0">
                <a:latin typeface="宋体" panose="02010600030101010101" pitchFamily="2" charset="-122"/>
                <a:ea typeface="微软雅黑" panose="020B0503020204020204" pitchFamily="34" charset="-122"/>
                <a:sym typeface="微软雅黑" panose="020B0503020204020204" pitchFamily="34" charset="-122"/>
              </a:rPr>
              <a:t>保证消防设施、器材完好有效。</a:t>
            </a:r>
            <a:endParaRPr lang="zh-CN" altLang="en-US">
              <a:latin typeface="Arial" panose="020B0604020202020204" pitchFamily="34" charset="0"/>
              <a:ea typeface="微软雅黑" panose="020B0503020204020204" pitchFamily="34" charset="-122"/>
            </a:endParaRPr>
          </a:p>
        </p:txBody>
      </p:sp>
      <p:sp>
        <p:nvSpPr>
          <p:cNvPr id="24581" name="文本框 4"/>
          <p:cNvSpPr txBox="1"/>
          <p:nvPr/>
        </p:nvSpPr>
        <p:spPr>
          <a:xfrm>
            <a:off x="3671888" y="220663"/>
            <a:ext cx="4899025" cy="1260475"/>
          </a:xfrm>
          <a:prstGeom prst="rect">
            <a:avLst/>
          </a:prstGeom>
          <a:noFill/>
          <a:ln w="9525">
            <a:noFill/>
          </a:ln>
        </p:spPr>
        <p:txBody>
          <a:bodyPr wrap="square" anchor="t" anchorCtr="0">
            <a:spAutoFit/>
          </a:bodyPr>
          <a:p>
            <a:r>
              <a:rPr lang="zh-CN" altLang="en-US" sz="4000" dirty="0">
                <a:solidFill>
                  <a:srgbClr val="FF0000"/>
                </a:solidFill>
                <a:latin typeface="Tahoma" panose="020B0604030504040204" pitchFamily="34" charset="0"/>
                <a:ea typeface="黑体" panose="02010609060101010101" pitchFamily="49" charset="-122"/>
                <a:sym typeface="微软雅黑" panose="020B0503020204020204" pitchFamily="34" charset="-122"/>
              </a:rPr>
              <a:t>常见的火灾隐患</a:t>
            </a:r>
            <a:endParaRPr lang="zh-CN" altLang="en-US" sz="4000" dirty="0">
              <a:solidFill>
                <a:srgbClr val="FF0000"/>
              </a:solidFill>
              <a:latin typeface="Tahoma" panose="020B0604030504040204" pitchFamily="34" charset="0"/>
              <a:ea typeface="黑体" panose="02010609060101010101" pitchFamily="49" charset="-122"/>
            </a:endParaRPr>
          </a:p>
          <a:p>
            <a:endParaRPr lang="zh-CN" altLang="en-US">
              <a:latin typeface="Arial" panose="020B0604020202020204" pitchFamily="34" charset="0"/>
              <a:ea typeface="微软雅黑" panose="020B0503020204020204" pitchFamily="34" charset="-122"/>
            </a:endParaRPr>
          </a:p>
          <a:p>
            <a:endParaRPr lang="zh-CN" altLang="en-US">
              <a:latin typeface="Arial" panose="020B0604020202020204" pitchFamily="34" charset="0"/>
              <a:ea typeface="微软雅黑" panose="020B0503020204020204" pitchFamily="34" charset="-122"/>
            </a:endParaRPr>
          </a:p>
        </p:txBody>
      </p:sp>
    </p:spTree>
    <p:custDataLst>
      <p:tags r:id="rId4"/>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pic>
        <p:nvPicPr>
          <p:cNvPr id="25602" name="图片 2"/>
          <p:cNvPicPr>
            <a:picLocks noChangeAspect="1"/>
          </p:cNvPicPr>
          <p:nvPr/>
        </p:nvPicPr>
        <p:blipFill>
          <a:blip r:embed="rId2"/>
          <a:srcRect l="2" r="661" b="13087"/>
          <a:stretch>
            <a:fillRect/>
          </a:stretch>
        </p:blipFill>
        <p:spPr>
          <a:xfrm>
            <a:off x="519113" y="2606675"/>
            <a:ext cx="5797550" cy="3803650"/>
          </a:xfrm>
          <a:prstGeom prst="rect">
            <a:avLst/>
          </a:prstGeom>
          <a:noFill/>
          <a:ln w="9525">
            <a:noFill/>
          </a:ln>
        </p:spPr>
      </p:pic>
      <p:pic>
        <p:nvPicPr>
          <p:cNvPr id="4" name="图片 3"/>
          <p:cNvPicPr>
            <a:picLocks noChangeAspect="1"/>
          </p:cNvPicPr>
          <p:nvPr/>
        </p:nvPicPr>
        <p:blipFill>
          <a:blip r:embed="rId3"/>
          <a:srcRect l="24129" r="35593"/>
          <a:stretch>
            <a:fillRect/>
          </a:stretch>
        </p:blipFill>
        <p:spPr>
          <a:xfrm>
            <a:off x="7231063" y="1622425"/>
            <a:ext cx="4127500" cy="5010150"/>
          </a:xfrm>
          <a:prstGeom prst="rect">
            <a:avLst/>
          </a:prstGeom>
          <a:noFill/>
          <a:ln w="9525">
            <a:noFill/>
          </a:ln>
        </p:spPr>
      </p:pic>
      <p:sp>
        <p:nvSpPr>
          <p:cNvPr id="25604" name="文本框 1"/>
          <p:cNvSpPr txBox="1"/>
          <p:nvPr/>
        </p:nvSpPr>
        <p:spPr>
          <a:xfrm>
            <a:off x="1792288" y="1797050"/>
            <a:ext cx="4983162" cy="368300"/>
          </a:xfrm>
          <a:prstGeom prst="rect">
            <a:avLst/>
          </a:prstGeom>
          <a:noFill/>
          <a:ln w="9525">
            <a:noFill/>
          </a:ln>
        </p:spPr>
        <p:txBody>
          <a:bodyPr wrap="square" anchor="t" anchorCtr="0">
            <a:spAutoFit/>
          </a:bodyPr>
          <a:p>
            <a:r>
              <a:rPr lang="zh-CN" altLang="en-US" b="1" dirty="0">
                <a:latin typeface="宋体" panose="02010600030101010101" pitchFamily="2" charset="-122"/>
                <a:ea typeface="微软雅黑" panose="020B0503020204020204" pitchFamily="34" charset="-122"/>
                <a:sym typeface="微软雅黑" panose="020B0503020204020204" pitchFamily="34" charset="-122"/>
              </a:rPr>
              <a:t>保证消防设施、器材完好有效。</a:t>
            </a:r>
            <a:endParaRPr lang="zh-CN" altLang="en-US">
              <a:latin typeface="Arial" panose="020B0604020202020204" pitchFamily="34" charset="0"/>
              <a:ea typeface="微软雅黑" panose="020B0503020204020204" pitchFamily="34" charset="-122"/>
            </a:endParaRPr>
          </a:p>
        </p:txBody>
      </p:sp>
      <p:sp>
        <p:nvSpPr>
          <p:cNvPr id="25605" name="文本框 4"/>
          <p:cNvSpPr txBox="1"/>
          <p:nvPr/>
        </p:nvSpPr>
        <p:spPr>
          <a:xfrm>
            <a:off x="3671888" y="220663"/>
            <a:ext cx="4325937" cy="1260475"/>
          </a:xfrm>
          <a:prstGeom prst="rect">
            <a:avLst/>
          </a:prstGeom>
          <a:noFill/>
          <a:ln w="9525">
            <a:noFill/>
          </a:ln>
        </p:spPr>
        <p:txBody>
          <a:bodyPr wrap="square" anchor="t" anchorCtr="0">
            <a:spAutoFit/>
          </a:bodyPr>
          <a:p>
            <a:r>
              <a:rPr lang="zh-CN" altLang="en-US" sz="4000" dirty="0">
                <a:solidFill>
                  <a:srgbClr val="FF0000"/>
                </a:solidFill>
                <a:latin typeface="Tahoma" panose="020B0604030504040204" pitchFamily="34" charset="0"/>
                <a:ea typeface="黑体" panose="02010609060101010101" pitchFamily="49" charset="-122"/>
                <a:sym typeface="微软雅黑" panose="020B0503020204020204" pitchFamily="34" charset="-122"/>
              </a:rPr>
              <a:t>常见的火灾隐患</a:t>
            </a:r>
            <a:endParaRPr lang="zh-CN" altLang="en-US" dirty="0">
              <a:solidFill>
                <a:srgbClr val="FF0000"/>
              </a:solidFill>
              <a:latin typeface="Tahoma" panose="020B0604030504040204" pitchFamily="34" charset="0"/>
              <a:ea typeface="黑体" panose="02010609060101010101" pitchFamily="49" charset="-122"/>
            </a:endParaRPr>
          </a:p>
          <a:p>
            <a:endParaRPr lang="zh-CN" altLang="en-US">
              <a:latin typeface="Arial" panose="020B0604020202020204" pitchFamily="34" charset="0"/>
              <a:ea typeface="微软雅黑" panose="020B0503020204020204" pitchFamily="34" charset="-122"/>
            </a:endParaRPr>
          </a:p>
          <a:p>
            <a:endParaRPr lang="zh-CN" altLang="en-US">
              <a:latin typeface="Arial" panose="020B0604020202020204" pitchFamily="34" charset="0"/>
              <a:ea typeface="微软雅黑" panose="020B0503020204020204" pitchFamily="34"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26626" name="矩形 41"/>
          <p:cNvSpPr/>
          <p:nvPr/>
        </p:nvSpPr>
        <p:spPr>
          <a:xfrm>
            <a:off x="8180388" y="434975"/>
            <a:ext cx="2925762" cy="460375"/>
          </a:xfrm>
          <a:prstGeom prst="rect">
            <a:avLst/>
          </a:prstGeom>
          <a:noFill/>
          <a:ln w="9525">
            <a:noFill/>
          </a:ln>
        </p:spPr>
        <p:txBody>
          <a:bodyPr wrap="none" anchor="t" anchorCtr="0">
            <a:spAutoFit/>
          </a:bodyPr>
          <a:p>
            <a:r>
              <a:rPr lang="zh-CN" altLang="en-US" sz="2400" dirty="0">
                <a:solidFill>
                  <a:srgbClr val="C00000"/>
                </a:solidFill>
                <a:latin typeface="微软雅黑" panose="020B0503020204020204" pitchFamily="34" charset="-122"/>
                <a:ea typeface="微软雅黑" panose="020B0503020204020204" pitchFamily="34" charset="-122"/>
              </a:rPr>
              <a:t>消防设施及标识介绍</a:t>
            </a:r>
            <a:endParaRPr lang="zh-CN" altLang="en-US" sz="2400" dirty="0">
              <a:solidFill>
                <a:srgbClr val="C00000"/>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11241088" y="622300"/>
            <a:ext cx="312738"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6628" name="直接连接符 43"/>
          <p:cNvCxnSpPr/>
          <p:nvPr/>
        </p:nvCxnSpPr>
        <p:spPr>
          <a:xfrm>
            <a:off x="11209338" y="463550"/>
            <a:ext cx="0" cy="358775"/>
          </a:xfrm>
          <a:prstGeom prst="line">
            <a:avLst/>
          </a:prstGeom>
          <a:ln w="28575" cap="flat" cmpd="sng">
            <a:solidFill>
              <a:srgbClr val="C00000"/>
            </a:solidFill>
            <a:prstDash val="solid"/>
            <a:round/>
            <a:headEnd type="none" w="med" len="med"/>
            <a:tailEnd type="none" w="med" len="med"/>
          </a:ln>
        </p:spPr>
      </p:cxnSp>
      <p:grpSp>
        <p:nvGrpSpPr>
          <p:cNvPr id="26629" name="Group 20"/>
          <p:cNvGrpSpPr/>
          <p:nvPr/>
        </p:nvGrpSpPr>
        <p:grpSpPr>
          <a:xfrm>
            <a:off x="1216025" y="1779588"/>
            <a:ext cx="3706813" cy="4443412"/>
            <a:chOff x="91" y="754"/>
            <a:chExt cx="2183" cy="2722"/>
          </a:xfrm>
        </p:grpSpPr>
        <p:pic>
          <p:nvPicPr>
            <p:cNvPr id="26630" name="Picture 3" descr="干粉式灭火器"/>
            <p:cNvPicPr>
              <a:picLocks noChangeAspect="1"/>
            </p:cNvPicPr>
            <p:nvPr/>
          </p:nvPicPr>
          <p:blipFill>
            <a:blip r:embed="rId2"/>
            <a:stretch>
              <a:fillRect/>
            </a:stretch>
          </p:blipFill>
          <p:spPr>
            <a:xfrm>
              <a:off x="204" y="754"/>
              <a:ext cx="2042" cy="2722"/>
            </a:xfrm>
            <a:prstGeom prst="rect">
              <a:avLst/>
            </a:prstGeom>
            <a:noFill/>
            <a:ln w="9525">
              <a:noFill/>
            </a:ln>
          </p:spPr>
        </p:pic>
        <p:sp>
          <p:nvSpPr>
            <p:cNvPr id="26631" name="Text Box 4"/>
            <p:cNvSpPr txBox="1"/>
            <p:nvPr/>
          </p:nvSpPr>
          <p:spPr>
            <a:xfrm>
              <a:off x="91" y="2961"/>
              <a:ext cx="249" cy="424"/>
            </a:xfrm>
            <a:prstGeom prst="rect">
              <a:avLst/>
            </a:prstGeom>
            <a:solidFill>
              <a:srgbClr val="FFFFFF"/>
            </a:solidFill>
            <a:ln w="9525">
              <a:noFill/>
            </a:ln>
          </p:spPr>
          <p:txBody>
            <a:bodyPr anchor="t" anchorCtr="0"/>
            <a:p>
              <a:pPr algn="ctr" eaLnBrk="0" hangingPunct="0"/>
              <a:r>
                <a:rPr lang="zh-CN" altLang="en-US" sz="2400" dirty="0">
                  <a:latin typeface="Times New Roman" panose="02020603050405020304" pitchFamily="18" charset="0"/>
                  <a:ea typeface="宋体" panose="02010600030101010101" pitchFamily="2" charset="-122"/>
                </a:rPr>
                <a:t>喷嘴</a:t>
              </a:r>
              <a:endParaRPr lang="zh-CN" altLang="en-US" sz="2400" dirty="0">
                <a:latin typeface="Times New Roman" panose="02020603050405020304" pitchFamily="18" charset="0"/>
                <a:ea typeface="宋体" panose="02010600030101010101" pitchFamily="2" charset="-122"/>
              </a:endParaRPr>
            </a:p>
          </p:txBody>
        </p:sp>
        <p:sp>
          <p:nvSpPr>
            <p:cNvPr id="26632" name="Text Box 5"/>
            <p:cNvSpPr txBox="1"/>
            <p:nvPr/>
          </p:nvSpPr>
          <p:spPr>
            <a:xfrm>
              <a:off x="113" y="1344"/>
              <a:ext cx="204" cy="519"/>
            </a:xfrm>
            <a:prstGeom prst="rect">
              <a:avLst/>
            </a:prstGeom>
            <a:solidFill>
              <a:srgbClr val="FFFFFF"/>
            </a:solidFill>
            <a:ln w="9525">
              <a:noFill/>
            </a:ln>
          </p:spPr>
          <p:txBody>
            <a:bodyPr anchor="t" anchorCtr="0"/>
            <a:p>
              <a:pPr algn="ctr" eaLnBrk="0" hangingPunct="0"/>
              <a:r>
                <a:rPr lang="zh-CN" altLang="en-US" sz="2400" dirty="0">
                  <a:latin typeface="Times New Roman" panose="02020603050405020304" pitchFamily="18" charset="0"/>
                  <a:ea typeface="宋体" panose="02010600030101010101" pitchFamily="2" charset="-122"/>
                </a:rPr>
                <a:t>软管</a:t>
              </a:r>
              <a:endParaRPr lang="zh-CN" altLang="en-US" sz="2400" dirty="0">
                <a:latin typeface="Times New Roman" panose="02020603050405020304" pitchFamily="18" charset="0"/>
                <a:ea typeface="宋体" panose="02010600030101010101" pitchFamily="2" charset="-122"/>
              </a:endParaRPr>
            </a:p>
          </p:txBody>
        </p:sp>
        <p:sp>
          <p:nvSpPr>
            <p:cNvPr id="26633" name="Text Box 6"/>
            <p:cNvSpPr txBox="1"/>
            <p:nvPr/>
          </p:nvSpPr>
          <p:spPr>
            <a:xfrm>
              <a:off x="385" y="890"/>
              <a:ext cx="289" cy="472"/>
            </a:xfrm>
            <a:prstGeom prst="rect">
              <a:avLst/>
            </a:prstGeom>
            <a:solidFill>
              <a:srgbClr val="FFFFFF"/>
            </a:solidFill>
            <a:ln w="9525">
              <a:noFill/>
            </a:ln>
          </p:spPr>
          <p:txBody>
            <a:bodyPr anchor="t" anchorCtr="0"/>
            <a:p>
              <a:pPr algn="ctr" eaLnBrk="0" hangingPunct="0"/>
              <a:r>
                <a:rPr lang="zh-CN" altLang="en-US" sz="2400" dirty="0">
                  <a:latin typeface="Times New Roman" panose="02020603050405020304" pitchFamily="18" charset="0"/>
                  <a:ea typeface="宋体" panose="02010600030101010101" pitchFamily="2" charset="-122"/>
                </a:rPr>
                <a:t>压把</a:t>
              </a:r>
              <a:endParaRPr lang="zh-CN" altLang="en-US" sz="2400" dirty="0">
                <a:latin typeface="Times New Roman" panose="02020603050405020304" pitchFamily="18" charset="0"/>
                <a:ea typeface="宋体" panose="02010600030101010101" pitchFamily="2" charset="-122"/>
              </a:endParaRPr>
            </a:p>
          </p:txBody>
        </p:sp>
        <p:sp>
          <p:nvSpPr>
            <p:cNvPr id="26634" name="Text Box 7"/>
            <p:cNvSpPr txBox="1"/>
            <p:nvPr/>
          </p:nvSpPr>
          <p:spPr>
            <a:xfrm>
              <a:off x="1973" y="2387"/>
              <a:ext cx="216" cy="472"/>
            </a:xfrm>
            <a:prstGeom prst="rect">
              <a:avLst/>
            </a:prstGeom>
            <a:solidFill>
              <a:srgbClr val="FFFFFF"/>
            </a:solidFill>
            <a:ln w="9525">
              <a:noFill/>
            </a:ln>
          </p:spPr>
          <p:txBody>
            <a:bodyPr anchor="t" anchorCtr="0"/>
            <a:p>
              <a:pPr algn="ctr" eaLnBrk="0" hangingPunct="0"/>
              <a:r>
                <a:rPr lang="zh-CN" altLang="en-US" sz="2400" dirty="0">
                  <a:latin typeface="Times New Roman" panose="02020603050405020304" pitchFamily="18" charset="0"/>
                  <a:ea typeface="宋体" panose="02010600030101010101" pitchFamily="2" charset="-122"/>
                </a:rPr>
                <a:t>筒身</a:t>
              </a:r>
              <a:endParaRPr lang="zh-CN" altLang="en-US" sz="2400" dirty="0">
                <a:latin typeface="Times New Roman" panose="02020603050405020304" pitchFamily="18" charset="0"/>
                <a:ea typeface="宋体" panose="02010600030101010101" pitchFamily="2" charset="-122"/>
              </a:endParaRPr>
            </a:p>
          </p:txBody>
        </p:sp>
        <p:sp>
          <p:nvSpPr>
            <p:cNvPr id="26635" name="Line 8"/>
            <p:cNvSpPr/>
            <p:nvPr/>
          </p:nvSpPr>
          <p:spPr>
            <a:xfrm flipH="1" flipV="1">
              <a:off x="1429" y="1344"/>
              <a:ext cx="453" cy="272"/>
            </a:xfrm>
            <a:prstGeom prst="line">
              <a:avLst/>
            </a:prstGeom>
            <a:ln w="9525" cap="flat" cmpd="sng">
              <a:solidFill>
                <a:srgbClr val="FF0000"/>
              </a:solidFill>
              <a:prstDash val="solid"/>
              <a:round/>
              <a:headEnd type="none" w="med" len="med"/>
              <a:tailEnd type="triangle" w="med" len="med"/>
            </a:ln>
          </p:spPr>
        </p:sp>
        <p:sp>
          <p:nvSpPr>
            <p:cNvPr id="26636" name="Text Box 9"/>
            <p:cNvSpPr txBox="1"/>
            <p:nvPr/>
          </p:nvSpPr>
          <p:spPr>
            <a:xfrm>
              <a:off x="1973" y="1389"/>
              <a:ext cx="243" cy="613"/>
            </a:xfrm>
            <a:prstGeom prst="rect">
              <a:avLst/>
            </a:prstGeom>
            <a:solidFill>
              <a:srgbClr val="FFFFFF"/>
            </a:solidFill>
            <a:ln w="9525">
              <a:noFill/>
            </a:ln>
          </p:spPr>
          <p:txBody>
            <a:bodyPr anchor="t" anchorCtr="0"/>
            <a:p>
              <a:pPr algn="ctr" eaLnBrk="0" hangingPunct="0"/>
              <a:r>
                <a:rPr lang="zh-CN" altLang="en-US" sz="2400" dirty="0">
                  <a:latin typeface="Times New Roman" panose="02020603050405020304" pitchFamily="18" charset="0"/>
                  <a:ea typeface="宋体" panose="02010600030101010101" pitchFamily="2" charset="-122"/>
                </a:rPr>
                <a:t>压</a:t>
              </a:r>
              <a:endParaRPr lang="zh-CN" altLang="en-US" sz="2400" dirty="0">
                <a:latin typeface="Times New Roman" panose="02020603050405020304" pitchFamily="18" charset="0"/>
                <a:ea typeface="宋体" panose="02010600030101010101" pitchFamily="2" charset="-122"/>
              </a:endParaRPr>
            </a:p>
            <a:p>
              <a:pPr algn="ctr" eaLnBrk="0" hangingPunct="0"/>
              <a:r>
                <a:rPr lang="zh-CN" altLang="en-US" sz="2400" dirty="0">
                  <a:latin typeface="Times New Roman" panose="02020603050405020304" pitchFamily="18" charset="0"/>
                  <a:ea typeface="宋体" panose="02010600030101010101" pitchFamily="2" charset="-122"/>
                </a:rPr>
                <a:t>力</a:t>
              </a:r>
              <a:endParaRPr lang="zh-CN" altLang="en-US" sz="2400" dirty="0">
                <a:latin typeface="Times New Roman" panose="02020603050405020304" pitchFamily="18" charset="0"/>
                <a:ea typeface="宋体" panose="02010600030101010101" pitchFamily="2" charset="-122"/>
              </a:endParaRPr>
            </a:p>
            <a:p>
              <a:pPr algn="ctr" eaLnBrk="0" hangingPunct="0"/>
              <a:r>
                <a:rPr lang="zh-CN" altLang="en-US" sz="2400" dirty="0">
                  <a:latin typeface="Times New Roman" panose="02020603050405020304" pitchFamily="18" charset="0"/>
                  <a:ea typeface="宋体" panose="02010600030101010101" pitchFamily="2" charset="-122"/>
                </a:rPr>
                <a:t>表</a:t>
              </a:r>
              <a:endParaRPr lang="zh-CN" altLang="en-US" sz="2400" dirty="0">
                <a:latin typeface="Times New Roman" panose="02020603050405020304" pitchFamily="18" charset="0"/>
                <a:ea typeface="宋体" panose="02010600030101010101" pitchFamily="2" charset="-122"/>
              </a:endParaRPr>
            </a:p>
          </p:txBody>
        </p:sp>
        <p:sp>
          <p:nvSpPr>
            <p:cNvPr id="26637" name="Line 10"/>
            <p:cNvSpPr/>
            <p:nvPr/>
          </p:nvSpPr>
          <p:spPr>
            <a:xfrm flipV="1">
              <a:off x="227" y="2614"/>
              <a:ext cx="158" cy="317"/>
            </a:xfrm>
            <a:prstGeom prst="line">
              <a:avLst/>
            </a:prstGeom>
            <a:ln w="9525" cap="flat" cmpd="sng">
              <a:solidFill>
                <a:srgbClr val="FF0000"/>
              </a:solidFill>
              <a:prstDash val="solid"/>
              <a:round/>
              <a:headEnd type="none" w="med" len="med"/>
              <a:tailEnd type="triangle" w="med" len="med"/>
            </a:ln>
          </p:spPr>
        </p:sp>
        <p:sp>
          <p:nvSpPr>
            <p:cNvPr id="26638" name="Line 11"/>
            <p:cNvSpPr/>
            <p:nvPr/>
          </p:nvSpPr>
          <p:spPr>
            <a:xfrm>
              <a:off x="340" y="1525"/>
              <a:ext cx="380" cy="0"/>
            </a:xfrm>
            <a:prstGeom prst="line">
              <a:avLst/>
            </a:prstGeom>
            <a:ln w="9525" cap="flat" cmpd="sng">
              <a:solidFill>
                <a:srgbClr val="FF0000"/>
              </a:solidFill>
              <a:prstDash val="solid"/>
              <a:round/>
              <a:headEnd type="none" w="med" len="med"/>
              <a:tailEnd type="triangle" w="med" len="med"/>
            </a:ln>
          </p:spPr>
        </p:sp>
        <p:sp>
          <p:nvSpPr>
            <p:cNvPr id="26639" name="Line 12"/>
            <p:cNvSpPr/>
            <p:nvPr/>
          </p:nvSpPr>
          <p:spPr>
            <a:xfrm>
              <a:off x="748" y="1117"/>
              <a:ext cx="726" cy="99"/>
            </a:xfrm>
            <a:prstGeom prst="line">
              <a:avLst/>
            </a:prstGeom>
            <a:ln w="9525" cap="flat" cmpd="sng">
              <a:solidFill>
                <a:srgbClr val="FF0000"/>
              </a:solidFill>
              <a:prstDash val="solid"/>
              <a:round/>
              <a:headEnd type="none" w="med" len="med"/>
              <a:tailEnd type="triangle" w="med" len="med"/>
            </a:ln>
          </p:spPr>
        </p:sp>
        <p:sp>
          <p:nvSpPr>
            <p:cNvPr id="26640" name="Line 14"/>
            <p:cNvSpPr/>
            <p:nvPr/>
          </p:nvSpPr>
          <p:spPr>
            <a:xfrm flipH="1">
              <a:off x="1474" y="2568"/>
              <a:ext cx="408" cy="0"/>
            </a:xfrm>
            <a:prstGeom prst="line">
              <a:avLst/>
            </a:prstGeom>
            <a:ln w="9525" cap="flat" cmpd="sng">
              <a:solidFill>
                <a:srgbClr val="FF0000"/>
              </a:solidFill>
              <a:prstDash val="solid"/>
              <a:round/>
              <a:headEnd type="none" w="med" len="med"/>
              <a:tailEnd type="triangle" w="med" len="med"/>
            </a:ln>
          </p:spPr>
        </p:sp>
        <p:sp>
          <p:nvSpPr>
            <p:cNvPr id="26641" name="Line 15"/>
            <p:cNvSpPr/>
            <p:nvPr/>
          </p:nvSpPr>
          <p:spPr>
            <a:xfrm flipH="1">
              <a:off x="1519" y="1298"/>
              <a:ext cx="408" cy="0"/>
            </a:xfrm>
            <a:prstGeom prst="line">
              <a:avLst/>
            </a:prstGeom>
            <a:ln w="9525" cap="flat" cmpd="sng">
              <a:solidFill>
                <a:srgbClr val="FF0000"/>
              </a:solidFill>
              <a:prstDash val="solid"/>
              <a:round/>
              <a:headEnd type="none" w="med" len="med"/>
              <a:tailEnd type="triangle" w="med" len="med"/>
            </a:ln>
          </p:spPr>
        </p:sp>
        <p:sp>
          <p:nvSpPr>
            <p:cNvPr id="26642" name="Text Box 16"/>
            <p:cNvSpPr txBox="1"/>
            <p:nvPr/>
          </p:nvSpPr>
          <p:spPr>
            <a:xfrm>
              <a:off x="1973" y="799"/>
              <a:ext cx="301" cy="660"/>
            </a:xfrm>
            <a:prstGeom prst="rect">
              <a:avLst/>
            </a:prstGeom>
            <a:solidFill>
              <a:srgbClr val="FFFFFF"/>
            </a:solidFill>
            <a:ln w="9525">
              <a:noFill/>
            </a:ln>
          </p:spPr>
          <p:txBody>
            <a:bodyPr anchor="t" anchorCtr="0"/>
            <a:p>
              <a:pPr algn="ctr" eaLnBrk="0" hangingPunct="0"/>
              <a:r>
                <a:rPr lang="zh-CN" altLang="en-US" sz="2400" dirty="0">
                  <a:latin typeface="Times New Roman" panose="02020603050405020304" pitchFamily="18" charset="0"/>
                  <a:ea typeface="宋体" panose="02010600030101010101" pitchFamily="2" charset="-122"/>
                </a:rPr>
                <a:t>保险</a:t>
              </a:r>
              <a:endParaRPr lang="zh-CN" altLang="en-US" sz="2400" dirty="0">
                <a:latin typeface="Times New Roman" panose="02020603050405020304" pitchFamily="18" charset="0"/>
                <a:ea typeface="宋体" panose="02010600030101010101" pitchFamily="2" charset="-122"/>
              </a:endParaRPr>
            </a:p>
            <a:p>
              <a:pPr algn="ctr" eaLnBrk="0" hangingPunct="0"/>
              <a:r>
                <a:rPr lang="zh-CN" altLang="en-US" sz="2400" dirty="0">
                  <a:latin typeface="Times New Roman" panose="02020603050405020304" pitchFamily="18" charset="0"/>
                  <a:ea typeface="宋体" panose="02010600030101010101" pitchFamily="2" charset="-122"/>
                </a:rPr>
                <a:t>栓</a:t>
              </a:r>
              <a:endParaRPr lang="zh-CN" altLang="en-US" sz="2400" dirty="0">
                <a:latin typeface="Times New Roman" panose="02020603050405020304" pitchFamily="18" charset="0"/>
                <a:ea typeface="宋体" panose="02010600030101010101" pitchFamily="2" charset="-122"/>
              </a:endParaRPr>
            </a:p>
          </p:txBody>
        </p:sp>
      </p:grpSp>
      <p:sp>
        <p:nvSpPr>
          <p:cNvPr id="26643" name="Rectangle 18"/>
          <p:cNvSpPr/>
          <p:nvPr/>
        </p:nvSpPr>
        <p:spPr>
          <a:xfrm>
            <a:off x="5238750" y="1506538"/>
            <a:ext cx="6002338" cy="4892675"/>
          </a:xfrm>
          <a:prstGeom prst="rect">
            <a:avLst/>
          </a:prstGeom>
          <a:noFill/>
          <a:ln w="9525">
            <a:noFill/>
          </a:ln>
        </p:spPr>
        <p:txBody>
          <a:bodyPr anchor="t" anchorCtr="0">
            <a:spAutoFit/>
          </a:bodyPr>
          <a:p>
            <a:r>
              <a:rPr lang="zh-CN" altLang="en-US" sz="2400" b="1" dirty="0">
                <a:latin typeface="Arial" panose="020B0604020202020204" pitchFamily="34" charset="0"/>
                <a:ea typeface="宋体" panose="02010600030101010101" pitchFamily="2" charset="-122"/>
              </a:rPr>
              <a:t>名       称：手提式</a:t>
            </a:r>
            <a:r>
              <a:rPr lang="en-US" altLang="zh-CN" sz="2400" b="1">
                <a:latin typeface="Arial" panose="020B0604020202020204" pitchFamily="34" charset="0"/>
                <a:ea typeface="宋体" panose="02010600030101010101" pitchFamily="2" charset="-122"/>
              </a:rPr>
              <a:t>ABC</a:t>
            </a:r>
            <a:r>
              <a:rPr lang="zh-CN" altLang="en-US" sz="2400" b="1" dirty="0">
                <a:latin typeface="Arial" panose="020B0604020202020204" pitchFamily="34" charset="0"/>
                <a:ea typeface="宋体" panose="02010600030101010101" pitchFamily="2" charset="-122"/>
              </a:rPr>
              <a:t>干粉灭火器</a:t>
            </a:r>
            <a:endParaRPr lang="zh-CN" altLang="en-US"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规       格：</a:t>
            </a:r>
            <a:r>
              <a:rPr lang="en-US" altLang="zh-CN" sz="2400" b="1">
                <a:latin typeface="Arial" panose="020B0604020202020204" pitchFamily="34" charset="0"/>
                <a:ea typeface="宋体" panose="02010600030101010101" pitchFamily="2" charset="-122"/>
              </a:rPr>
              <a:t>2</a:t>
            </a:r>
            <a:r>
              <a:rPr lang="zh-CN" altLang="en-US" sz="2400" b="1" dirty="0">
                <a:latin typeface="Arial" panose="020B0604020202020204" pitchFamily="34" charset="0"/>
                <a:ea typeface="宋体" panose="02010600030101010101" pitchFamily="2" charset="-122"/>
              </a:rPr>
              <a:t>公斤</a:t>
            </a:r>
            <a:r>
              <a:rPr lang="en-US" altLang="zh-CN" sz="2400" b="1">
                <a:latin typeface="Arial" panose="020B0604020202020204" pitchFamily="34" charset="0"/>
                <a:ea typeface="宋体" panose="02010600030101010101" pitchFamily="2" charset="-122"/>
              </a:rPr>
              <a:t>/4</a:t>
            </a:r>
            <a:r>
              <a:rPr lang="zh-CN" altLang="en-US" sz="2400" b="1" dirty="0">
                <a:latin typeface="Arial" panose="020B0604020202020204" pitchFamily="34" charset="0"/>
                <a:ea typeface="宋体" panose="02010600030101010101" pitchFamily="2" charset="-122"/>
              </a:rPr>
              <a:t>公斤</a:t>
            </a:r>
            <a:endParaRPr lang="zh-CN" altLang="en-US"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配置要求：</a:t>
            </a:r>
            <a:r>
              <a:rPr lang="en-US" altLang="zh-CN" sz="2400" b="1">
                <a:latin typeface="Arial" panose="020B0604020202020204" pitchFamily="34" charset="0"/>
                <a:ea typeface="宋体" panose="02010600030101010101" pitchFamily="2" charset="-122"/>
              </a:rPr>
              <a:t>2</a:t>
            </a:r>
            <a:r>
              <a:rPr lang="zh-CN" altLang="en-US" sz="2400" b="1" dirty="0">
                <a:latin typeface="Arial" panose="020B0604020202020204" pitchFamily="34" charset="0"/>
                <a:ea typeface="宋体" panose="02010600030101010101" pitchFamily="2" charset="-122"/>
              </a:rPr>
              <a:t>具</a:t>
            </a:r>
            <a:r>
              <a:rPr lang="en-US" altLang="zh-CN" sz="2400" b="1">
                <a:latin typeface="Arial" panose="020B0604020202020204" pitchFamily="34" charset="0"/>
                <a:ea typeface="宋体" panose="02010600030101010101" pitchFamily="2" charset="-122"/>
              </a:rPr>
              <a:t>/100</a:t>
            </a:r>
            <a:r>
              <a:rPr lang="zh-CN" altLang="en-US" sz="2400" b="1" dirty="0">
                <a:latin typeface="Arial" panose="020B0604020202020204" pitchFamily="34" charset="0"/>
                <a:ea typeface="宋体" panose="02010600030101010101" pitchFamily="2" charset="-122"/>
              </a:rPr>
              <a:t>平方米</a:t>
            </a:r>
            <a:endParaRPr lang="zh-CN" altLang="en-US"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使用说明：</a:t>
            </a:r>
            <a:endParaRPr lang="zh-CN" altLang="en-US" sz="2400" b="1" dirty="0">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1</a:t>
            </a:r>
            <a:r>
              <a:rPr lang="zh-CN" altLang="en-US" sz="2400" b="1" dirty="0">
                <a:latin typeface="Arial" panose="020B0604020202020204" pitchFamily="34" charset="0"/>
                <a:ea typeface="宋体" panose="02010600030101010101" pitchFamily="2" charset="-122"/>
              </a:rPr>
              <a:t>、当发生火灾时边跑边将筒身上下摇动数次。</a:t>
            </a:r>
            <a:endParaRPr lang="zh-CN" altLang="en-US" sz="2400" b="1" dirty="0">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2</a:t>
            </a:r>
            <a:r>
              <a:rPr lang="zh-CN" altLang="en-US" sz="2400" b="1" dirty="0">
                <a:latin typeface="Arial" panose="020B0604020202020204" pitchFamily="34" charset="0"/>
                <a:ea typeface="宋体" panose="02010600030101010101" pitchFamily="2" charset="-122"/>
              </a:rPr>
              <a:t>、拔出安全梢，筒体与地面垂直手握胶管。</a:t>
            </a:r>
            <a:endParaRPr lang="zh-CN" altLang="en-US" sz="2400" b="1" dirty="0">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、选择上风位置接近火点，将皮管朝向火苗根部</a:t>
            </a:r>
            <a:endParaRPr lang="zh-CN" altLang="en-US" sz="2400" b="1" dirty="0">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4</a:t>
            </a:r>
            <a:r>
              <a:rPr lang="zh-CN" altLang="en-US" sz="2400" b="1" dirty="0">
                <a:latin typeface="Arial" panose="020B0604020202020204" pitchFamily="34" charset="0"/>
                <a:ea typeface="宋体" panose="02010600030101010101" pitchFamily="2" charset="-122"/>
              </a:rPr>
              <a:t>、用力压下握把，摇摆喷射，将干粉射入火焰根部。</a:t>
            </a:r>
            <a:endParaRPr lang="zh-CN" altLang="en-US" sz="2400" b="1" dirty="0">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5</a:t>
            </a:r>
            <a:r>
              <a:rPr lang="zh-CN" altLang="en-US" sz="2400" b="1" dirty="0">
                <a:latin typeface="Arial" panose="020B0604020202020204" pitchFamily="34" charset="0"/>
                <a:ea typeface="宋体" panose="02010600030101010101" pitchFamily="2" charset="-122"/>
              </a:rPr>
              <a:t>、息灭后并以水冷却除烟。</a:t>
            </a:r>
            <a:endParaRPr lang="zh-CN" altLang="en-US" sz="2400" b="1" dirty="0">
              <a:latin typeface="Arial" panose="020B0604020202020204" pitchFamily="34" charset="0"/>
              <a:ea typeface="宋体" panose="02010600030101010101" pitchFamily="2" charset="-122"/>
            </a:endParaRPr>
          </a:p>
          <a:p>
            <a:r>
              <a:rPr lang="zh-CN" altLang="en-US" sz="2400" b="1" dirty="0">
                <a:solidFill>
                  <a:srgbClr val="FF0000"/>
                </a:solidFill>
                <a:latin typeface="Arial" panose="020B0604020202020204" pitchFamily="34" charset="0"/>
                <a:ea typeface="宋体" panose="02010600030101010101" pitchFamily="2" charset="-122"/>
              </a:rPr>
              <a:t>注意：灭火时应顺风不宜逆风。</a:t>
            </a:r>
            <a:endParaRPr lang="zh-CN" altLang="en-US" sz="2400" b="1" dirty="0">
              <a:solidFill>
                <a:srgbClr val="FF0000"/>
              </a:solidFill>
              <a:latin typeface="Arial" panose="020B0604020202020204" pitchFamily="34" charset="0"/>
              <a:ea typeface="宋体" panose="02010600030101010101" pitchFamily="2"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49"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147458" name="标题 147457"/>
          <p:cNvSpPr>
            <a:spLocks noGrp="1"/>
          </p:cNvSpPr>
          <p:nvPr>
            <p:ph type="title" idx="4294967295"/>
          </p:nvPr>
        </p:nvSpPr>
        <p:spPr>
          <a:xfrm>
            <a:off x="2640013" y="274638"/>
            <a:ext cx="8393113" cy="2289175"/>
          </a:xfrm>
          <a:ln/>
        </p:spPr>
        <p:txBody>
          <a:bodyPr anchor="t">
            <a:normAutofit fontScale="90000"/>
          </a:bodyPr>
          <a:p>
            <a:pPr marL="0" marR="0" indent="0" algn="l" defTabSz="914400" rtl="0" eaLnBrk="1" fontAlgn="auto" latinLnBrk="0" hangingPunct="1">
              <a:lnSpc>
                <a:spcPct val="90000"/>
              </a:lnSpc>
              <a:spcBef>
                <a:spcPct val="0"/>
              </a:spcBef>
              <a:spcAft>
                <a:spcPct val="0"/>
              </a:spcAft>
              <a:buClrTx/>
              <a:buSzTx/>
              <a:buFontTx/>
              <a:buNone/>
            </a:pPr>
            <a:r>
              <a:rPr kumimoji="0" lang="zh-CN" altLang="en-US" sz="2880" b="1" i="0" u="none" strike="noStrike" kern="1200" cap="none" spc="0" normalizeH="0" baseline="0" noProof="1" dirty="0">
                <a:solidFill>
                  <a:schemeClr val="hlink"/>
                </a:solidFill>
                <a:latin typeface="+mj-lt"/>
                <a:ea typeface="+mj-ea"/>
                <a:cs typeface="+mj-cs"/>
              </a:rPr>
              <a:t>         灭火器在火灾发生的时候能不能正常使用，关系到能不能扑救初期火灾，对保护财产安全，甚至生命安全至关重要！它是您在遇到火灾时的最亲密的朋友！所以在日常工作中，一定要爱护、维护、保养好灭火器。</a:t>
            </a:r>
            <a:br>
              <a:rPr lang="zh-CN" altLang="en-US" sz="2880" b="1" dirty="0">
                <a:solidFill>
                  <a:srgbClr val="FFFF00"/>
                </a:solidFill>
              </a:rPr>
            </a:br>
            <a:endParaRPr kumimoji="0" lang="zh-CN" altLang="en-US" sz="2880" b="1" i="0" u="none" strike="noStrike" kern="1200" cap="none" spc="0" normalizeH="0" baseline="0" noProof="1" dirty="0">
              <a:solidFill>
                <a:srgbClr val="FFFF00"/>
              </a:solidFill>
              <a:latin typeface="+mj-lt"/>
              <a:ea typeface="+mj-ea"/>
              <a:cs typeface="+mj-cs"/>
            </a:endParaRPr>
          </a:p>
        </p:txBody>
      </p:sp>
      <p:pic>
        <p:nvPicPr>
          <p:cNvPr id="147460" name="Picture 18" descr="压力不足"/>
          <p:cNvPicPr>
            <a:picLocks noGrp="1" noChangeAspect="1"/>
          </p:cNvPicPr>
          <p:nvPr>
            <p:ph type="body" idx="4294967295"/>
          </p:nvPr>
        </p:nvPicPr>
        <p:blipFill>
          <a:blip r:embed="rId2"/>
          <a:stretch>
            <a:fillRect/>
          </a:stretch>
        </p:blipFill>
        <p:spPr>
          <a:xfrm>
            <a:off x="666750" y="2768600"/>
            <a:ext cx="5410200" cy="3976688"/>
          </a:xfrm>
          <a:ln/>
        </p:spPr>
      </p:pic>
      <p:pic>
        <p:nvPicPr>
          <p:cNvPr id="147461" name="Picture 20" descr="压力正常"/>
          <p:cNvPicPr>
            <a:picLocks noChangeAspect="1"/>
          </p:cNvPicPr>
          <p:nvPr/>
        </p:nvPicPr>
        <p:blipFill>
          <a:blip r:embed="rId3"/>
          <a:stretch>
            <a:fillRect/>
          </a:stretch>
        </p:blipFill>
        <p:spPr>
          <a:xfrm>
            <a:off x="5943600" y="2752725"/>
            <a:ext cx="5562600" cy="40084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58"/>
                                        </p:tgtEl>
                                        <p:attrNameLst>
                                          <p:attrName>style.visibility</p:attrName>
                                        </p:attrNameLst>
                                      </p:cBhvr>
                                      <p:to>
                                        <p:strVal val="visible"/>
                                      </p:to>
                                    </p:set>
                                    <p:animEffect transition="in" filter="fade">
                                      <p:cBhvr>
                                        <p:cTn id="7" dur="2000"/>
                                        <p:tgtEl>
                                          <p:spTgt spid="147458"/>
                                        </p:tgtEl>
                                      </p:cBhvr>
                                    </p:animEffect>
                                  </p:childTnLst>
                                </p:cTn>
                              </p:par>
                              <p:par>
                                <p:cTn id="8" presetID="3" presetClass="entr" presetSubtype="10" fill="hold" nodeType="withEffect">
                                  <p:stCondLst>
                                    <p:cond delay="0"/>
                                  </p:stCondLst>
                                  <p:childTnLst>
                                    <p:set>
                                      <p:cBhvr>
                                        <p:cTn id="9" dur="1" fill="hold">
                                          <p:stCondLst>
                                            <p:cond delay="0"/>
                                          </p:stCondLst>
                                        </p:cTn>
                                        <p:tgtEl>
                                          <p:spTgt spid="147460"/>
                                        </p:tgtEl>
                                        <p:attrNameLst>
                                          <p:attrName>style.visibility</p:attrName>
                                        </p:attrNameLst>
                                      </p:cBhvr>
                                      <p:to>
                                        <p:strVal val="visible"/>
                                      </p:to>
                                    </p:set>
                                    <p:animEffect transition="in" filter="blinds(horizontal)">
                                      <p:cBhvr>
                                        <p:cTn id="10" dur="500"/>
                                        <p:tgtEl>
                                          <p:spTgt spid="147460"/>
                                        </p:tgtEl>
                                      </p:cBhvr>
                                    </p:animEffect>
                                  </p:childTnLst>
                                </p:cTn>
                              </p:par>
                              <p:par>
                                <p:cTn id="11" presetID="10" presetClass="entr" presetSubtype="0" fill="hold" nodeType="withEffect">
                                  <p:stCondLst>
                                    <p:cond delay="0"/>
                                  </p:stCondLst>
                                  <p:childTnLst>
                                    <p:set>
                                      <p:cBhvr>
                                        <p:cTn id="12" dur="1" fill="hold">
                                          <p:stCondLst>
                                            <p:cond delay="0"/>
                                          </p:stCondLst>
                                        </p:cTn>
                                        <p:tgtEl>
                                          <p:spTgt spid="147460"/>
                                        </p:tgtEl>
                                        <p:attrNameLst>
                                          <p:attrName>style.visibility</p:attrName>
                                        </p:attrNameLst>
                                      </p:cBhvr>
                                      <p:to>
                                        <p:strVal val="visible"/>
                                      </p:to>
                                    </p:set>
                                    <p:animEffect transition="in" filter="fade">
                                      <p:cBhvr>
                                        <p:cTn id="13" dur="500"/>
                                        <p:tgtEl>
                                          <p:spTgt spid="147460"/>
                                        </p:tgtEl>
                                      </p:cBhvr>
                                    </p:animEffect>
                                  </p:childTnLst>
                                </p:cTn>
                              </p:par>
                              <p:par>
                                <p:cTn id="14" presetID="10" presetClass="entr" presetSubtype="0" fill="hold" nodeType="withEffect">
                                  <p:stCondLst>
                                    <p:cond delay="0"/>
                                  </p:stCondLst>
                                  <p:childTnLst>
                                    <p:set>
                                      <p:cBhvr>
                                        <p:cTn id="15" dur="1" fill="hold">
                                          <p:stCondLst>
                                            <p:cond delay="0"/>
                                          </p:stCondLst>
                                        </p:cTn>
                                        <p:tgtEl>
                                          <p:spTgt spid="147461"/>
                                        </p:tgtEl>
                                        <p:attrNameLst>
                                          <p:attrName>style.visibility</p:attrName>
                                        </p:attrNameLst>
                                      </p:cBhvr>
                                      <p:to>
                                        <p:strVal val="visible"/>
                                      </p:to>
                                    </p:set>
                                    <p:animEffect transition="in" filter="fade">
                                      <p:cBhvr>
                                        <p:cTn id="16" dur="500"/>
                                        <p:tgtEl>
                                          <p:spTgt spid="147461"/>
                                        </p:tgtEl>
                                      </p:cBhvr>
                                    </p:animEffect>
                                  </p:childTnLst>
                                </p:cTn>
                              </p:par>
                              <p:par>
                                <p:cTn id="17" presetID="2" presetClass="entr" presetSubtype="4" fill="hold" nodeType="withEffect">
                                  <p:stCondLst>
                                    <p:cond delay="0"/>
                                  </p:stCondLst>
                                  <p:childTnLst>
                                    <p:set>
                                      <p:cBhvr>
                                        <p:cTn id="18" dur="1" fill="hold">
                                          <p:stCondLst>
                                            <p:cond delay="0"/>
                                          </p:stCondLst>
                                        </p:cTn>
                                        <p:tgtEl>
                                          <p:spTgt spid="147461"/>
                                        </p:tgtEl>
                                        <p:attrNameLst>
                                          <p:attrName>style.visibility</p:attrName>
                                        </p:attrNameLst>
                                      </p:cBhvr>
                                      <p:to>
                                        <p:strVal val="visible"/>
                                      </p:to>
                                    </p:set>
                                    <p:anim calcmode="lin" valueType="num">
                                      <p:cBhvr>
                                        <p:cTn id="19" dur="500" fill="hold"/>
                                        <p:tgtEl>
                                          <p:spTgt spid="147461"/>
                                        </p:tgtEl>
                                        <p:attrNameLst>
                                          <p:attrName>ppt_x</p:attrName>
                                        </p:attrNameLst>
                                      </p:cBhvr>
                                      <p:tavLst>
                                        <p:tav tm="0">
                                          <p:val>
                                            <p:strVal val="#ppt_x"/>
                                          </p:val>
                                        </p:tav>
                                        <p:tav tm="100000">
                                          <p:val>
                                            <p:strVal val="#ppt_x"/>
                                          </p:val>
                                        </p:tav>
                                      </p:tavLst>
                                    </p:anim>
                                    <p:anim calcmode="lin" valueType="num">
                                      <p:cBhvr>
                                        <p:cTn id="20" dur="500" fill="hold"/>
                                        <p:tgtEl>
                                          <p:spTgt spid="147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3"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28674" name="标题 28673"/>
          <p:cNvSpPr>
            <a:spLocks noGrp="1" noRot="1"/>
          </p:cNvSpPr>
          <p:nvPr>
            <p:ph type="title"/>
          </p:nvPr>
        </p:nvSpPr>
        <p:spPr>
          <a:xfrm>
            <a:off x="1992313" y="188913"/>
            <a:ext cx="5294312" cy="989012"/>
          </a:xfrm>
          <a:ln/>
        </p:spPr>
        <p:txBody>
          <a:bodyPr vert="horz" lIns="91440" tIns="45720" rIns="91440" bIns="45720" anchor="ctr" anchorCtr="0"/>
          <a:p>
            <a:r>
              <a:rPr lang="zh-CN" altLang="en-US" dirty="0"/>
              <a:t>初起火灾扑救</a:t>
            </a:r>
            <a:endParaRPr lang="zh-CN" altLang="en-US" dirty="0"/>
          </a:p>
        </p:txBody>
      </p:sp>
      <p:sp>
        <p:nvSpPr>
          <p:cNvPr id="28675" name="内容占位符 28674"/>
          <p:cNvSpPr>
            <a:spLocks noGrp="1" noRot="1"/>
          </p:cNvSpPr>
          <p:nvPr>
            <p:ph idx="1"/>
          </p:nvPr>
        </p:nvSpPr>
        <p:spPr>
          <a:ln/>
        </p:spPr>
        <p:txBody>
          <a:bodyPr vert="horz" lIns="91440" tIns="45720" rIns="91440" bIns="45720" anchor="t" anchorCtr="0"/>
          <a:p>
            <a:pPr defTabSz="914400">
              <a:buFont typeface="Arial" panose="020B0604020202020204" pitchFamily="34" charset="0"/>
              <a:buNone/>
            </a:pPr>
            <a:r>
              <a:rPr lang="zh-CN" altLang="en-US" kern="1200" dirty="0">
                <a:latin typeface="+mn-lt"/>
                <a:ea typeface="+mn-ea"/>
                <a:cs typeface="+mn-cs"/>
              </a:rPr>
              <a:t>一、灭火的基本方法</a:t>
            </a:r>
            <a:endParaRPr lang="zh-CN" altLang="en-US" kern="1200" dirty="0">
              <a:latin typeface="+mn-lt"/>
              <a:ea typeface="+mn-ea"/>
              <a:cs typeface="+mn-cs"/>
            </a:endParaRPr>
          </a:p>
          <a:p>
            <a:pPr defTabSz="914400">
              <a:buFont typeface="Arial" panose="020B0604020202020204" pitchFamily="34" charset="0"/>
              <a:buNone/>
            </a:pPr>
            <a:r>
              <a:rPr lang="zh-CN" altLang="en-US" b="1" kern="1200" dirty="0">
                <a:latin typeface="+mn-lt"/>
                <a:ea typeface="+mn-ea"/>
                <a:cs typeface="+mn-cs"/>
              </a:rPr>
              <a:t>   </a:t>
            </a:r>
            <a:r>
              <a:rPr lang="en-US" altLang="zh-CN" b="1" kern="1200">
                <a:solidFill>
                  <a:srgbClr val="000000"/>
                </a:solidFill>
                <a:latin typeface="+mn-lt"/>
                <a:ea typeface="+mn-ea"/>
                <a:cs typeface="+mn-cs"/>
              </a:rPr>
              <a:t>1</a:t>
            </a:r>
            <a:r>
              <a:rPr lang="en-US" altLang="zh-CN" kern="1200" dirty="0">
                <a:solidFill>
                  <a:srgbClr val="000000"/>
                </a:solidFill>
                <a:latin typeface="+mn-lt"/>
                <a:ea typeface="+mn-ea"/>
                <a:cs typeface="+mn-cs"/>
              </a:rPr>
              <a:t>.  </a:t>
            </a:r>
            <a:r>
              <a:rPr lang="zh-CN" altLang="en-US" kern="1200" dirty="0">
                <a:solidFill>
                  <a:srgbClr val="000000"/>
                </a:solidFill>
                <a:latin typeface="+mn-lt"/>
                <a:ea typeface="+mn-ea"/>
                <a:cs typeface="+mn-cs"/>
              </a:rPr>
              <a:t>灭火过程一般分为初起、发展、猛烈、下降和熄灭五个阶段。</a:t>
            </a:r>
            <a:endParaRPr lang="zh-CN" altLang="en-US" kern="1200" dirty="0">
              <a:solidFill>
                <a:srgbClr val="000000"/>
              </a:solidFill>
              <a:latin typeface="+mn-lt"/>
              <a:ea typeface="+mn-ea"/>
              <a:cs typeface="+mn-cs"/>
            </a:endParaRPr>
          </a:p>
          <a:p>
            <a:pPr defTabSz="914400">
              <a:buFont typeface="Arial" panose="020B0604020202020204" pitchFamily="34" charset="0"/>
              <a:buNone/>
            </a:pPr>
            <a:r>
              <a:rPr lang="zh-CN" altLang="en-US" kern="1200" dirty="0">
                <a:solidFill>
                  <a:srgbClr val="000000"/>
                </a:solidFill>
                <a:latin typeface="+mn-lt"/>
                <a:ea typeface="+mn-ea"/>
                <a:cs typeface="+mn-cs"/>
              </a:rPr>
              <a:t>        扑救火灾要特别注意火灾的初起、发展和猛烈阶段。</a:t>
            </a:r>
            <a:endParaRPr lang="zh-CN" altLang="en-US" kern="1200" dirty="0">
              <a:solidFill>
                <a:srgbClr val="000000"/>
              </a:solidFill>
              <a:latin typeface="+mn-lt"/>
              <a:ea typeface="+mn-ea"/>
              <a:cs typeface="+mn-cs"/>
            </a:endParaRPr>
          </a:p>
          <a:p>
            <a:pPr defTabSz="914400">
              <a:buFont typeface="Arial" panose="020B0604020202020204" pitchFamily="34" charset="0"/>
              <a:buNone/>
            </a:pPr>
            <a:r>
              <a:rPr lang="zh-CN" altLang="en-US" kern="1200" dirty="0">
                <a:solidFill>
                  <a:srgbClr val="000000"/>
                </a:solidFill>
                <a:latin typeface="+mn-lt"/>
                <a:ea typeface="+mn-ea"/>
                <a:cs typeface="+mn-cs"/>
              </a:rPr>
              <a:t>  ● 初起阶段是扑救的最好时机，只要发现及时， </a:t>
            </a:r>
            <a:endParaRPr lang="zh-CN" altLang="en-US" kern="1200" dirty="0">
              <a:solidFill>
                <a:srgbClr val="000000"/>
              </a:solidFill>
              <a:latin typeface="+mn-lt"/>
              <a:ea typeface="+mn-ea"/>
              <a:cs typeface="+mn-cs"/>
            </a:endParaRPr>
          </a:p>
          <a:p>
            <a:pPr defTabSz="914400">
              <a:buFont typeface="Arial" panose="020B0604020202020204" pitchFamily="34" charset="0"/>
              <a:buNone/>
            </a:pPr>
            <a:r>
              <a:rPr lang="zh-CN" altLang="en-US" kern="1200" dirty="0">
                <a:solidFill>
                  <a:srgbClr val="000000"/>
                </a:solidFill>
                <a:latin typeface="+mn-lt"/>
                <a:ea typeface="+mn-ea"/>
                <a:cs typeface="+mn-cs"/>
              </a:rPr>
              <a:t>      用很少的人力和消防器材就能把火扑灭。</a:t>
            </a:r>
            <a:endParaRPr lang="zh-CN" altLang="en-US" kern="1200" dirty="0">
              <a:solidFill>
                <a:srgbClr val="000000"/>
              </a:solidFill>
              <a:latin typeface="+mn-lt"/>
              <a:ea typeface="+mn-ea"/>
              <a:cs typeface="+mn-cs"/>
            </a:endParaRPr>
          </a:p>
          <a:p>
            <a:pPr defTabSz="914400">
              <a:buFont typeface="Arial" panose="020B0604020202020204" pitchFamily="34" charset="0"/>
              <a:buNone/>
            </a:pPr>
            <a:r>
              <a:rPr lang="zh-CN" altLang="en-US" kern="1200" dirty="0">
                <a:solidFill>
                  <a:srgbClr val="000000"/>
                </a:solidFill>
                <a:latin typeface="+mn-lt"/>
                <a:ea typeface="+mn-ea"/>
                <a:cs typeface="+mn-cs"/>
              </a:rPr>
              <a:t>  ● 发展阶段是灭火关键性阶段，这时燃烧速度的</a:t>
            </a:r>
            <a:endParaRPr lang="zh-CN" altLang="en-US" kern="1200" dirty="0">
              <a:solidFill>
                <a:srgbClr val="000000"/>
              </a:solidFill>
              <a:latin typeface="+mn-lt"/>
              <a:ea typeface="+mn-ea"/>
              <a:cs typeface="+mn-cs"/>
            </a:endParaRPr>
          </a:p>
          <a:p>
            <a:pPr defTabSz="914400">
              <a:buFont typeface="Arial" panose="020B0604020202020204" pitchFamily="34" charset="0"/>
              <a:buNone/>
            </a:pPr>
            <a:r>
              <a:rPr lang="zh-CN" altLang="en-US" kern="1200" dirty="0">
                <a:solidFill>
                  <a:srgbClr val="000000"/>
                </a:solidFill>
                <a:latin typeface="+mn-lt"/>
                <a:ea typeface="+mn-ea"/>
                <a:cs typeface="+mn-cs"/>
              </a:rPr>
              <a:t>      面积迅速加大，必须投入相当的力量，控制火</a:t>
            </a:r>
            <a:endParaRPr lang="zh-CN" altLang="en-US" kern="1200" dirty="0">
              <a:solidFill>
                <a:srgbClr val="000000"/>
              </a:solidFill>
              <a:latin typeface="+mn-lt"/>
              <a:ea typeface="+mn-ea"/>
              <a:cs typeface="+mn-cs"/>
            </a:endParaRPr>
          </a:p>
          <a:p>
            <a:pPr defTabSz="914400">
              <a:buFont typeface="Arial" panose="020B0604020202020204" pitchFamily="34" charset="0"/>
              <a:buNone/>
            </a:pPr>
            <a:r>
              <a:rPr lang="zh-CN" altLang="en-US" kern="1200" dirty="0">
                <a:solidFill>
                  <a:srgbClr val="000000"/>
                </a:solidFill>
                <a:latin typeface="+mn-lt"/>
                <a:ea typeface="+mn-ea"/>
                <a:cs typeface="+mn-cs"/>
              </a:rPr>
              <a:t>      势发展，加以扑灭。</a:t>
            </a:r>
            <a:endParaRPr lang="zh-CN" altLang="en-US" kern="1200" dirty="0">
              <a:solidFill>
                <a:srgbClr val="000000"/>
              </a:solidFill>
              <a:latin typeface="+mn-lt"/>
              <a:ea typeface="+mn-ea"/>
              <a:cs typeface="+mn-cs"/>
            </a:endParaRPr>
          </a:p>
          <a:p>
            <a:pPr defTabSz="914400">
              <a:buFont typeface="Arial" panose="020B0604020202020204" pitchFamily="34" charset="0"/>
              <a:buNone/>
            </a:pPr>
            <a:endParaRPr lang="zh-CN" altLang="en-US" kern="1200" dirty="0">
              <a:solidFill>
                <a:srgbClr val="000000"/>
              </a:solidFill>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7"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29698" name="文本占位符 29698"/>
          <p:cNvSpPr>
            <a:spLocks noGrp="1" noRot="1"/>
          </p:cNvSpPr>
          <p:nvPr>
            <p:ph idx="1"/>
          </p:nvPr>
        </p:nvSpPr>
        <p:spPr>
          <a:xfrm>
            <a:off x="1981200" y="765175"/>
            <a:ext cx="8229600" cy="5365750"/>
          </a:xfrm>
          <a:ln/>
        </p:spPr>
        <p:txBody>
          <a:bodyPr vert="horz" lIns="91440" tIns="45720" rIns="91440" bIns="45720" anchor="t" anchorCtr="0"/>
          <a:p>
            <a:pPr defTabSz="914400">
              <a:buFont typeface="Arial" panose="020B0604020202020204" pitchFamily="34" charset="0"/>
              <a:buNone/>
            </a:pPr>
            <a:r>
              <a:rPr lang="en-US" altLang="zh-CN" kern="1200" dirty="0">
                <a:solidFill>
                  <a:srgbClr val="66FF33"/>
                </a:solidFill>
                <a:latin typeface="+mn-lt"/>
                <a:ea typeface="+mn-ea"/>
                <a:cs typeface="+mn-cs"/>
              </a:rPr>
              <a:t>   </a:t>
            </a:r>
            <a:r>
              <a:rPr lang="en-US" altLang="zh-CN" kern="1200" dirty="0">
                <a:solidFill>
                  <a:srgbClr val="000000"/>
                </a:solidFill>
                <a:latin typeface="+mn-lt"/>
                <a:ea typeface="+mn-ea"/>
                <a:cs typeface="+mn-cs"/>
              </a:rPr>
              <a:t>●  </a:t>
            </a:r>
            <a:r>
              <a:rPr lang="zh-CN" altLang="en-US" kern="1200" dirty="0">
                <a:solidFill>
                  <a:srgbClr val="000000"/>
                </a:solidFill>
                <a:latin typeface="+mn-lt"/>
                <a:ea typeface="+mn-ea"/>
                <a:cs typeface="+mn-cs"/>
              </a:rPr>
              <a:t>猛烈阶段火灾燃烧温度急剧上升，气体对流快，辐射热最强，建筑构件承重能力急剧下降，急需组织较多的灭火力量，经过较长时间才能控制火势，扑灭火灾。</a:t>
            </a:r>
            <a:endParaRPr lang="zh-CN" altLang="en-US" kern="1200" dirty="0">
              <a:solidFill>
                <a:srgbClr val="000000"/>
              </a:solidFill>
              <a:latin typeface="+mn-lt"/>
              <a:ea typeface="+mn-ea"/>
              <a:cs typeface="+mn-cs"/>
            </a:endParaRPr>
          </a:p>
          <a:p>
            <a:pPr defTabSz="914400">
              <a:buFont typeface="Arial" panose="020B0604020202020204" pitchFamily="34" charset="0"/>
              <a:buNone/>
            </a:pPr>
            <a:r>
              <a:rPr lang="zh-CN" altLang="en-US" kern="1200" dirty="0">
                <a:solidFill>
                  <a:srgbClr val="000000"/>
                </a:solidFill>
                <a:latin typeface="+mn-lt"/>
                <a:ea typeface="+mn-ea"/>
                <a:cs typeface="+mn-cs"/>
              </a:rPr>
              <a:t>        在灭火中，必须抓紧时机，力争将火灾扑灭在初起阶段。</a:t>
            </a:r>
            <a:endParaRPr lang="zh-CN" altLang="en-US" kern="1200" dirty="0">
              <a:solidFill>
                <a:srgbClr val="000000"/>
              </a:solidFill>
              <a:latin typeface="+mn-lt"/>
              <a:ea typeface="+mn-ea"/>
              <a:cs typeface="+mn-cs"/>
            </a:endParaRPr>
          </a:p>
          <a:p>
            <a:pPr defTabSz="914400">
              <a:buFont typeface="Arial" panose="020B0604020202020204" pitchFamily="34" charset="0"/>
              <a:buNone/>
            </a:pPr>
            <a:r>
              <a:rPr lang="zh-CN" altLang="en-US" b="1" kern="1200" dirty="0">
                <a:latin typeface="+mn-lt"/>
                <a:ea typeface="+mn-ea"/>
                <a:cs typeface="+mn-cs"/>
              </a:rPr>
              <a:t>  </a:t>
            </a:r>
            <a:r>
              <a:rPr lang="en-US" altLang="zh-CN" b="1" kern="1200">
                <a:latin typeface="+mn-lt"/>
                <a:ea typeface="+mn-ea"/>
                <a:cs typeface="+mn-cs"/>
              </a:rPr>
              <a:t>2</a:t>
            </a:r>
            <a:r>
              <a:rPr lang="en-US" altLang="zh-CN" kern="1200">
                <a:latin typeface="+mn-lt"/>
                <a:ea typeface="+mn-ea"/>
                <a:cs typeface="+mn-cs"/>
              </a:rPr>
              <a:t>.   </a:t>
            </a:r>
            <a:r>
              <a:rPr lang="zh-CN" altLang="en-US" kern="1200" dirty="0">
                <a:solidFill>
                  <a:srgbClr val="000000"/>
                </a:solidFill>
                <a:latin typeface="+mn-lt"/>
                <a:ea typeface="+mn-ea"/>
                <a:cs typeface="+mn-cs"/>
              </a:rPr>
              <a:t>灭火的基本方法，就是根据起火物质燃烧的状态，为破坏燃烧必须具备的基本条件而采取的一些措施。</a:t>
            </a:r>
            <a:endParaRPr lang="zh-CN" altLang="en-US" kern="1200" dirty="0">
              <a:solidFill>
                <a:srgbClr val="000000"/>
              </a:solidFill>
              <a:latin typeface="+mn-lt"/>
              <a:ea typeface="+mn-ea"/>
              <a:cs typeface="+mn-cs"/>
            </a:endParaRPr>
          </a:p>
          <a:p>
            <a:pPr defTabSz="914400">
              <a:buFont typeface="Arial" panose="020B0604020202020204" pitchFamily="34" charset="0"/>
              <a:buNone/>
            </a:pPr>
            <a:r>
              <a:rPr lang="zh-CN" altLang="en-US" kern="1200" dirty="0">
                <a:latin typeface="+mn-lt"/>
                <a:ea typeface="+mn-ea"/>
                <a:cs typeface="+mn-cs"/>
              </a:rPr>
              <a:t>        </a:t>
            </a:r>
            <a:r>
              <a:rPr lang="zh-CN" altLang="en-US" kern="1200" dirty="0">
                <a:solidFill>
                  <a:srgbClr val="000000"/>
                </a:solidFill>
                <a:latin typeface="+mn-lt"/>
                <a:ea typeface="+mn-ea"/>
                <a:cs typeface="+mn-cs"/>
              </a:rPr>
              <a:t>主要分为</a:t>
            </a:r>
            <a:r>
              <a:rPr lang="zh-CN" altLang="en-US" kern="1200" dirty="0">
                <a:solidFill>
                  <a:srgbClr val="FF3300"/>
                </a:solidFill>
                <a:latin typeface="+mn-lt"/>
                <a:ea typeface="+mn-ea"/>
                <a:cs typeface="+mn-cs"/>
              </a:rPr>
              <a:t>隔离法</a:t>
            </a:r>
            <a:r>
              <a:rPr lang="zh-CN" altLang="en-US" kern="1200" dirty="0">
                <a:latin typeface="+mn-lt"/>
                <a:ea typeface="+mn-ea"/>
                <a:cs typeface="+mn-cs"/>
              </a:rPr>
              <a:t>、</a:t>
            </a:r>
            <a:r>
              <a:rPr lang="zh-CN" altLang="en-US" kern="1200" dirty="0">
                <a:solidFill>
                  <a:srgbClr val="FF3300"/>
                </a:solidFill>
                <a:latin typeface="+mn-lt"/>
                <a:ea typeface="+mn-ea"/>
                <a:cs typeface="+mn-cs"/>
              </a:rPr>
              <a:t>窒息法</a:t>
            </a:r>
            <a:r>
              <a:rPr lang="zh-CN" altLang="en-US" kern="1200" dirty="0">
                <a:latin typeface="+mn-lt"/>
                <a:ea typeface="+mn-ea"/>
                <a:cs typeface="+mn-cs"/>
              </a:rPr>
              <a:t>、</a:t>
            </a:r>
            <a:r>
              <a:rPr lang="zh-CN" altLang="en-US" kern="1200" dirty="0">
                <a:solidFill>
                  <a:srgbClr val="FF3300"/>
                </a:solidFill>
                <a:latin typeface="+mn-lt"/>
                <a:ea typeface="+mn-ea"/>
                <a:cs typeface="+mn-cs"/>
              </a:rPr>
              <a:t>冷却法</a:t>
            </a:r>
            <a:r>
              <a:rPr lang="zh-CN" altLang="en-US" kern="1200" dirty="0">
                <a:latin typeface="+mn-lt"/>
                <a:ea typeface="+mn-ea"/>
                <a:cs typeface="+mn-cs"/>
              </a:rPr>
              <a:t>和</a:t>
            </a:r>
            <a:r>
              <a:rPr lang="zh-CN" altLang="en-US" kern="1200" dirty="0">
                <a:solidFill>
                  <a:srgbClr val="FF3300"/>
                </a:solidFill>
                <a:latin typeface="+mn-lt"/>
                <a:ea typeface="+mn-ea"/>
                <a:cs typeface="+mn-cs"/>
              </a:rPr>
              <a:t>化学抑制法</a:t>
            </a:r>
            <a:r>
              <a:rPr lang="zh-CN" altLang="en-US" kern="1200" dirty="0">
                <a:solidFill>
                  <a:srgbClr val="000000"/>
                </a:solidFill>
                <a:latin typeface="+mn-lt"/>
                <a:ea typeface="+mn-ea"/>
                <a:cs typeface="+mn-cs"/>
              </a:rPr>
              <a:t>四种。</a:t>
            </a:r>
            <a:endParaRPr lang="zh-CN" altLang="en-US" kern="1200" dirty="0">
              <a:solidFill>
                <a:srgbClr val="000000"/>
              </a:solidFill>
              <a:latin typeface="+mn-lt"/>
              <a:ea typeface="+mn-ea"/>
              <a:cs typeface="+mn-cs"/>
            </a:endParaRPr>
          </a:p>
          <a:p>
            <a:pPr defTabSz="914400">
              <a:buFont typeface="Arial" panose="020B0604020202020204" pitchFamily="34" charset="0"/>
              <a:buNone/>
            </a:pPr>
            <a:endParaRPr lang="zh-CN" altLang="en-US" kern="1200" dirty="0">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1"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30722" name="标题 30721"/>
          <p:cNvSpPr>
            <a:spLocks noGrp="1" noRot="1"/>
          </p:cNvSpPr>
          <p:nvPr>
            <p:ph type="title"/>
          </p:nvPr>
        </p:nvSpPr>
        <p:spPr>
          <a:xfrm>
            <a:off x="1995488" y="1222375"/>
            <a:ext cx="8229600" cy="558800"/>
          </a:xfrm>
        </p:spPr>
        <p:txBody>
          <a:bodyPr anchor="ctr" anchorCtr="0">
            <a:normAutofit fontScale="90000"/>
          </a:bodyPr>
          <a:p>
            <a:pPr marL="0" marR="0" indent="0" algn="l" defTabSz="914400" rtl="0" eaLnBrk="1" fontAlgn="auto" latinLnBrk="0" hangingPunct="1">
              <a:lnSpc>
                <a:spcPct val="90000"/>
              </a:lnSpc>
              <a:spcBef>
                <a:spcPct val="0"/>
              </a:spcBef>
              <a:spcAft>
                <a:spcPct val="0"/>
              </a:spcAft>
              <a:buClrTx/>
              <a:buSzTx/>
              <a:buFontTx/>
              <a:buNone/>
            </a:pPr>
            <a:r>
              <a:rPr kumimoji="0" lang="zh-CN" altLang="en-US" sz="4000" b="1" i="0" u="none" strike="noStrike" kern="1200" cap="none" spc="0" normalizeH="0" baseline="0" noProof="1" dirty="0">
                <a:solidFill>
                  <a:schemeClr val="tx1"/>
                </a:solidFill>
                <a:latin typeface="+mj-lt"/>
                <a:ea typeface="+mj-ea"/>
                <a:cs typeface="+mj-cs"/>
              </a:rPr>
              <a:t>火灾扑救的一般原则</a:t>
            </a:r>
            <a:br>
              <a:rPr lang="zh-CN" altLang="en-US" sz="4000" b="1" dirty="0">
                <a:solidFill>
                  <a:srgbClr val="FFFF00"/>
                </a:solidFill>
              </a:rPr>
            </a:br>
            <a:endParaRPr kumimoji="0" lang="zh-CN" altLang="en-US" sz="4000" b="1" i="0" u="none" strike="noStrike" kern="1200" cap="none" spc="0" normalizeH="0" baseline="0" noProof="1" dirty="0">
              <a:solidFill>
                <a:srgbClr val="FFFF00"/>
              </a:solidFill>
              <a:latin typeface="+mj-lt"/>
              <a:ea typeface="+mj-ea"/>
              <a:cs typeface="+mj-cs"/>
            </a:endParaRPr>
          </a:p>
        </p:txBody>
      </p:sp>
      <p:sp>
        <p:nvSpPr>
          <p:cNvPr id="30723" name="内容占位符 30722"/>
          <p:cNvSpPr>
            <a:spLocks noGrp="1" noRot="1"/>
          </p:cNvSpPr>
          <p:nvPr>
            <p:ph idx="1"/>
          </p:nvPr>
        </p:nvSpPr>
        <p:spPr>
          <a:xfrm>
            <a:off x="1774825" y="1484313"/>
            <a:ext cx="5616575" cy="4933950"/>
          </a:xfrm>
          <a:ln/>
        </p:spPr>
        <p:txBody>
          <a:bodyPr vert="horz" lIns="91440" tIns="45720" rIns="91440" bIns="45720" anchor="t" anchorCtr="0"/>
          <a:p>
            <a:pPr defTabSz="914400">
              <a:lnSpc>
                <a:spcPct val="80000"/>
              </a:lnSpc>
              <a:buFont typeface="Arial" panose="020B0604020202020204" pitchFamily="34" charset="0"/>
              <a:buNone/>
            </a:pPr>
            <a:r>
              <a:rPr lang="en-US" altLang="zh-CN" b="1" kern="1200">
                <a:solidFill>
                  <a:srgbClr val="000000"/>
                </a:solidFill>
                <a:latin typeface="Times New Roman" panose="02020603050405020304" pitchFamily="18" charset="0"/>
                <a:ea typeface="+mn-ea"/>
                <a:cs typeface="+mn-cs"/>
              </a:rPr>
              <a:t>1</a:t>
            </a:r>
            <a:r>
              <a:rPr lang="en-US" altLang="zh-CN" kern="1200">
                <a:solidFill>
                  <a:srgbClr val="000000"/>
                </a:solidFill>
                <a:latin typeface="Times New Roman" panose="02020603050405020304" pitchFamily="18" charset="0"/>
                <a:ea typeface="+mn-ea"/>
                <a:cs typeface="+mn-cs"/>
              </a:rPr>
              <a:t>.</a:t>
            </a:r>
            <a:r>
              <a:rPr lang="en-US" altLang="zh-CN" kern="1200" dirty="0">
                <a:solidFill>
                  <a:srgbClr val="000000"/>
                </a:solidFill>
                <a:latin typeface="宋体" panose="02010600030101010101" pitchFamily="2" charset="-122"/>
                <a:ea typeface="+mn-ea"/>
                <a:cs typeface="+mn-cs"/>
              </a:rPr>
              <a:t> </a:t>
            </a:r>
            <a:r>
              <a:rPr lang="zh-CN" altLang="en-US" kern="1200" dirty="0">
                <a:solidFill>
                  <a:srgbClr val="000000"/>
                </a:solidFill>
                <a:latin typeface="宋体" panose="02010600030101010101" pitchFamily="2" charset="-122"/>
                <a:ea typeface="+mn-ea"/>
                <a:cs typeface="+mn-cs"/>
              </a:rPr>
              <a:t>报警早，损失小</a:t>
            </a:r>
            <a:endParaRPr lang="zh-CN" altLang="en-US" kern="1200" dirty="0">
              <a:solidFill>
                <a:srgbClr val="000000"/>
              </a:solidFill>
              <a:latin typeface="宋体" panose="02010600030101010101" pitchFamily="2" charset="-122"/>
              <a:ea typeface="+mn-ea"/>
              <a:cs typeface="+mn-cs"/>
            </a:endParaRPr>
          </a:p>
          <a:p>
            <a:pPr defTabSz="914400">
              <a:lnSpc>
                <a:spcPct val="80000"/>
              </a:lnSpc>
              <a:buFont typeface="Arial" panose="020B0604020202020204" pitchFamily="34" charset="0"/>
              <a:buNone/>
            </a:pPr>
            <a:r>
              <a:rPr lang="zh-CN" altLang="en-US" kern="1200" dirty="0">
                <a:solidFill>
                  <a:srgbClr val="000000"/>
                </a:solidFill>
                <a:latin typeface="+mn-lt"/>
                <a:ea typeface="+mn-ea"/>
                <a:cs typeface="+mn-cs"/>
              </a:rPr>
              <a:t> </a:t>
            </a:r>
            <a:r>
              <a:rPr lang="zh-CN" altLang="en-US" kern="1200" dirty="0">
                <a:solidFill>
                  <a:srgbClr val="66FF33"/>
                </a:solidFill>
                <a:latin typeface="+mn-lt"/>
                <a:ea typeface="+mn-ea"/>
                <a:cs typeface="+mn-cs"/>
              </a:rPr>
              <a:t>●</a:t>
            </a:r>
            <a:r>
              <a:rPr lang="zh-CN" altLang="en-US" kern="1200" dirty="0">
                <a:solidFill>
                  <a:srgbClr val="000000"/>
                </a:solidFill>
                <a:latin typeface="+mn-lt"/>
                <a:ea typeface="+mn-ea"/>
                <a:cs typeface="+mn-cs"/>
              </a:rPr>
              <a:t>当发现初起火灾时，在积极组织扑救</a:t>
            </a:r>
            <a:endParaRPr lang="zh-CN" altLang="en-US" kern="1200" dirty="0">
              <a:solidFill>
                <a:srgbClr val="000000"/>
              </a:solidFill>
              <a:latin typeface="+mn-lt"/>
              <a:ea typeface="+mn-ea"/>
              <a:cs typeface="+mn-cs"/>
            </a:endParaRPr>
          </a:p>
          <a:p>
            <a:pPr defTabSz="914400">
              <a:lnSpc>
                <a:spcPct val="80000"/>
              </a:lnSpc>
              <a:buFont typeface="Arial" panose="020B0604020202020204" pitchFamily="34" charset="0"/>
              <a:buNone/>
            </a:pPr>
            <a:r>
              <a:rPr lang="zh-CN" altLang="en-US" kern="1200" dirty="0">
                <a:solidFill>
                  <a:srgbClr val="000000"/>
                </a:solidFill>
                <a:latin typeface="+mn-lt"/>
                <a:ea typeface="+mn-ea"/>
                <a:cs typeface="+mn-cs"/>
              </a:rPr>
              <a:t>    的同时，尽快用火警装置、电话等向</a:t>
            </a:r>
            <a:endParaRPr lang="zh-CN" altLang="en-US" kern="1200" dirty="0">
              <a:solidFill>
                <a:srgbClr val="000000"/>
              </a:solidFill>
              <a:latin typeface="+mn-lt"/>
              <a:ea typeface="+mn-ea"/>
              <a:cs typeface="+mn-cs"/>
            </a:endParaRPr>
          </a:p>
          <a:p>
            <a:pPr defTabSz="914400">
              <a:lnSpc>
                <a:spcPct val="80000"/>
              </a:lnSpc>
              <a:buFont typeface="Arial" panose="020B0604020202020204" pitchFamily="34" charset="0"/>
              <a:buNone/>
            </a:pPr>
            <a:r>
              <a:rPr lang="zh-CN" altLang="en-US" kern="1200" dirty="0">
                <a:solidFill>
                  <a:srgbClr val="000000"/>
                </a:solidFill>
                <a:latin typeface="+mn-lt"/>
                <a:ea typeface="+mn-ea"/>
                <a:cs typeface="+mn-cs"/>
              </a:rPr>
              <a:t>    消防队报警。</a:t>
            </a:r>
            <a:endParaRPr lang="zh-CN" altLang="en-US" kern="1200" dirty="0">
              <a:solidFill>
                <a:srgbClr val="000000"/>
              </a:solidFill>
              <a:latin typeface="+mn-lt"/>
              <a:ea typeface="+mn-ea"/>
              <a:cs typeface="+mn-cs"/>
            </a:endParaRPr>
          </a:p>
          <a:p>
            <a:pPr defTabSz="914400">
              <a:lnSpc>
                <a:spcPct val="80000"/>
              </a:lnSpc>
              <a:buFont typeface="Arial" panose="020B0604020202020204" pitchFamily="34" charset="0"/>
              <a:buNone/>
            </a:pPr>
            <a:r>
              <a:rPr lang="zh-CN" altLang="en-US" kern="1200" dirty="0">
                <a:solidFill>
                  <a:srgbClr val="000000"/>
                </a:solidFill>
                <a:latin typeface="+mn-lt"/>
                <a:ea typeface="+mn-ea"/>
                <a:cs typeface="+mn-cs"/>
              </a:rPr>
              <a:t>   （火警电话：</a:t>
            </a:r>
            <a:r>
              <a:rPr lang="en-US" altLang="zh-CN" kern="1200">
                <a:solidFill>
                  <a:srgbClr val="FF3300"/>
                </a:solidFill>
                <a:latin typeface="Times New Roman" panose="02020603050405020304" pitchFamily="18" charset="0"/>
                <a:ea typeface="+mn-ea"/>
                <a:cs typeface="+mn-cs"/>
              </a:rPr>
              <a:t>119</a:t>
            </a:r>
            <a:r>
              <a:rPr lang="zh-CN" altLang="en-US" kern="1200" dirty="0">
                <a:solidFill>
                  <a:srgbClr val="000000"/>
                </a:solidFill>
                <a:latin typeface="+mn-lt"/>
                <a:ea typeface="+mn-ea"/>
                <a:cs typeface="+mn-cs"/>
              </a:rPr>
              <a:t>）</a:t>
            </a:r>
            <a:endParaRPr lang="zh-CN" altLang="en-US" kern="1200" dirty="0">
              <a:solidFill>
                <a:srgbClr val="000000"/>
              </a:solidFill>
              <a:latin typeface="+mn-lt"/>
              <a:ea typeface="+mn-ea"/>
              <a:cs typeface="+mn-cs"/>
            </a:endParaRPr>
          </a:p>
          <a:p>
            <a:pPr defTabSz="914400">
              <a:lnSpc>
                <a:spcPts val="3100"/>
              </a:lnSpc>
              <a:buFont typeface="Arial" panose="020B0604020202020204" pitchFamily="34" charset="0"/>
              <a:buNone/>
            </a:pPr>
            <a:r>
              <a:rPr lang="zh-CN" altLang="en-US" kern="1200" dirty="0">
                <a:solidFill>
                  <a:srgbClr val="000000"/>
                </a:solidFill>
                <a:latin typeface="+mn-lt"/>
                <a:ea typeface="+mn-ea"/>
                <a:cs typeface="+mn-cs"/>
              </a:rPr>
              <a:t> </a:t>
            </a:r>
            <a:r>
              <a:rPr lang="zh-CN" altLang="en-US" kern="1200" dirty="0">
                <a:solidFill>
                  <a:srgbClr val="66FF33"/>
                </a:solidFill>
                <a:latin typeface="+mn-lt"/>
                <a:ea typeface="+mn-ea"/>
                <a:cs typeface="+mn-cs"/>
              </a:rPr>
              <a:t>●</a:t>
            </a:r>
            <a:r>
              <a:rPr lang="zh-CN" altLang="en-US" kern="1200" dirty="0">
                <a:solidFill>
                  <a:srgbClr val="000000"/>
                </a:solidFill>
                <a:latin typeface="+mn-lt"/>
                <a:ea typeface="+mn-ea"/>
                <a:cs typeface="+mn-cs"/>
              </a:rPr>
              <a:t>报警时要说清楚起火单位的名称，燃烧物质，火势大小，详细地址，报警电话号码，同时指派人员到路口接应消车。</a:t>
            </a:r>
            <a:endParaRPr lang="zh-CN" altLang="en-US" kern="1200" dirty="0">
              <a:solidFill>
                <a:srgbClr val="000000"/>
              </a:solidFill>
              <a:latin typeface="+mn-lt"/>
              <a:ea typeface="+mn-ea"/>
              <a:cs typeface="+mn-cs"/>
            </a:endParaRPr>
          </a:p>
          <a:p>
            <a:pPr defTabSz="914400">
              <a:lnSpc>
                <a:spcPts val="3100"/>
              </a:lnSpc>
              <a:buFont typeface="Arial" panose="020B0604020202020204" pitchFamily="34" charset="0"/>
              <a:buNone/>
            </a:pPr>
            <a:r>
              <a:rPr lang="zh-CN" altLang="en-US" kern="1200" dirty="0">
                <a:solidFill>
                  <a:srgbClr val="66FF33"/>
                </a:solidFill>
                <a:latin typeface="+mn-lt"/>
                <a:ea typeface="+mn-ea"/>
                <a:cs typeface="+mn-cs"/>
              </a:rPr>
              <a:t>●</a:t>
            </a:r>
            <a:r>
              <a:rPr lang="zh-CN" altLang="en-US" kern="1200" dirty="0">
                <a:solidFill>
                  <a:srgbClr val="000000"/>
                </a:solidFill>
                <a:latin typeface="+mn-lt"/>
                <a:ea typeface="+mn-ea"/>
                <a:cs typeface="+mn-cs"/>
              </a:rPr>
              <a:t>在报警的同时，向本单位及附近群众</a:t>
            </a:r>
            <a:endParaRPr lang="zh-CN" altLang="en-US" kern="1200" dirty="0">
              <a:solidFill>
                <a:srgbClr val="000000"/>
              </a:solidFill>
              <a:latin typeface="+mn-lt"/>
              <a:ea typeface="+mn-ea"/>
              <a:cs typeface="+mn-cs"/>
            </a:endParaRPr>
          </a:p>
          <a:p>
            <a:pPr defTabSz="914400">
              <a:lnSpc>
                <a:spcPts val="3100"/>
              </a:lnSpc>
              <a:buFont typeface="Arial" panose="020B0604020202020204" pitchFamily="34" charset="0"/>
              <a:buNone/>
            </a:pPr>
            <a:r>
              <a:rPr lang="zh-CN" altLang="en-US" kern="1200" dirty="0">
                <a:solidFill>
                  <a:srgbClr val="000000"/>
                </a:solidFill>
                <a:latin typeface="+mn-lt"/>
                <a:ea typeface="+mn-ea"/>
                <a:cs typeface="+mn-cs"/>
              </a:rPr>
              <a:t>    发出警报，做好疏散准备。</a:t>
            </a:r>
            <a:endParaRPr lang="zh-CN" altLang="en-US" kern="1200" dirty="0">
              <a:solidFill>
                <a:srgbClr val="000000"/>
              </a:solidFill>
              <a:latin typeface="+mn-lt"/>
              <a:ea typeface="+mn-ea"/>
              <a:cs typeface="+mn-cs"/>
            </a:endParaRPr>
          </a:p>
        </p:txBody>
      </p:sp>
      <p:pic>
        <p:nvPicPr>
          <p:cNvPr id="30725" name="图片 30724" descr="01"/>
          <p:cNvPicPr>
            <a:picLocks noChangeAspect="1"/>
          </p:cNvPicPr>
          <p:nvPr/>
        </p:nvPicPr>
        <p:blipFill>
          <a:blip r:embed="rId2"/>
          <a:stretch>
            <a:fillRect/>
          </a:stretch>
        </p:blipFill>
        <p:spPr>
          <a:xfrm>
            <a:off x="7248525" y="2060575"/>
            <a:ext cx="3059113" cy="36004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box(in)">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31746" name="文本占位符 31746"/>
          <p:cNvSpPr>
            <a:spLocks noGrp="1" noRot="1"/>
          </p:cNvSpPr>
          <p:nvPr>
            <p:ph idx="1"/>
          </p:nvPr>
        </p:nvSpPr>
        <p:spPr>
          <a:xfrm>
            <a:off x="1992313" y="836613"/>
            <a:ext cx="4608512" cy="5400675"/>
          </a:xfrm>
          <a:ln/>
        </p:spPr>
        <p:txBody>
          <a:bodyPr vert="horz" lIns="91440" tIns="45720" rIns="91440" bIns="45720" anchor="t" anchorCtr="0"/>
          <a:p>
            <a:pPr defTabSz="914400">
              <a:lnSpc>
                <a:spcPts val="4000"/>
              </a:lnSpc>
              <a:buFont typeface="Arial" panose="020B0604020202020204" pitchFamily="34" charset="0"/>
              <a:buNone/>
            </a:pPr>
            <a:r>
              <a:rPr lang="en-US" altLang="zh-CN" kern="1200" dirty="0">
                <a:latin typeface="Times New Roman" panose="02020603050405020304" pitchFamily="18" charset="0"/>
                <a:ea typeface="+mn-ea"/>
                <a:cs typeface="+mn-cs"/>
              </a:rPr>
              <a:t> </a:t>
            </a:r>
            <a:r>
              <a:rPr lang="en-US" altLang="zh-CN" sz="3600" b="1" kern="1200">
                <a:solidFill>
                  <a:srgbClr val="000000"/>
                </a:solidFill>
                <a:latin typeface="Times New Roman" panose="02020603050405020304" pitchFamily="18" charset="0"/>
                <a:ea typeface="+mn-ea"/>
                <a:cs typeface="+mn-cs"/>
              </a:rPr>
              <a:t>2</a:t>
            </a:r>
            <a:r>
              <a:rPr lang="en-US" altLang="zh-CN" sz="3400" kern="1200">
                <a:solidFill>
                  <a:srgbClr val="000000"/>
                </a:solidFill>
                <a:latin typeface="Times New Roman" panose="02020603050405020304" pitchFamily="18" charset="0"/>
                <a:ea typeface="+mn-ea"/>
                <a:cs typeface="+mn-cs"/>
              </a:rPr>
              <a:t>.</a:t>
            </a:r>
            <a:r>
              <a:rPr lang="en-US" altLang="zh-CN" sz="3400" kern="1200" dirty="0">
                <a:solidFill>
                  <a:srgbClr val="000000"/>
                </a:solidFill>
                <a:latin typeface="宋体" panose="02010600030101010101" pitchFamily="2" charset="-122"/>
                <a:ea typeface="+mn-ea"/>
                <a:cs typeface="+mn-cs"/>
              </a:rPr>
              <a:t> </a:t>
            </a:r>
            <a:r>
              <a:rPr lang="zh-CN" altLang="en-US" sz="3400" kern="1200" dirty="0">
                <a:solidFill>
                  <a:srgbClr val="000000"/>
                </a:solidFill>
                <a:latin typeface="宋体" panose="02010600030101010101" pitchFamily="2" charset="-122"/>
                <a:ea typeface="+mn-ea"/>
                <a:cs typeface="+mn-cs"/>
              </a:rPr>
              <a:t>边报警，边扑救</a:t>
            </a:r>
            <a:endParaRPr lang="zh-CN" altLang="en-US" sz="3400" kern="1200" dirty="0">
              <a:solidFill>
                <a:srgbClr val="000000"/>
              </a:solidFill>
              <a:latin typeface="宋体" panose="02010600030101010101" pitchFamily="2" charset="-122"/>
              <a:ea typeface="+mn-ea"/>
              <a:cs typeface="+mn-cs"/>
            </a:endParaRPr>
          </a:p>
          <a:p>
            <a:pPr defTabSz="914400">
              <a:lnSpc>
                <a:spcPct val="10000"/>
              </a:lnSpc>
              <a:buFont typeface="Arial" panose="020B0604020202020204" pitchFamily="34" charset="0"/>
              <a:buNone/>
            </a:pPr>
            <a:endParaRPr lang="zh-CN" altLang="en-US" sz="3400" kern="1200" dirty="0">
              <a:solidFill>
                <a:srgbClr val="000000"/>
              </a:solidFill>
              <a:latin typeface="宋体" panose="02010600030101010101" pitchFamily="2" charset="-122"/>
              <a:ea typeface="+mn-ea"/>
              <a:cs typeface="+mn-cs"/>
            </a:endParaRPr>
          </a:p>
          <a:p>
            <a:pPr defTabSz="914400">
              <a:buFont typeface="Arial" panose="020B0604020202020204" pitchFamily="34" charset="0"/>
              <a:buNone/>
            </a:pPr>
            <a:r>
              <a:rPr lang="zh-CN" altLang="en-US" sz="2000" kern="1200" dirty="0">
                <a:solidFill>
                  <a:srgbClr val="000000"/>
                </a:solidFill>
                <a:latin typeface="+mn-lt"/>
                <a:ea typeface="+mn-ea"/>
                <a:cs typeface="+mn-cs"/>
              </a:rPr>
              <a:t> </a:t>
            </a:r>
            <a:r>
              <a:rPr lang="zh-CN" altLang="en-US" sz="2800" kern="1200" dirty="0">
                <a:solidFill>
                  <a:srgbClr val="66FF33"/>
                </a:solidFill>
                <a:latin typeface="+mn-lt"/>
                <a:ea typeface="+mn-ea"/>
                <a:cs typeface="+mn-cs"/>
              </a:rPr>
              <a:t>●</a:t>
            </a:r>
            <a:r>
              <a:rPr lang="zh-CN" altLang="en-US" sz="2800" kern="1200" dirty="0">
                <a:solidFill>
                  <a:srgbClr val="000000"/>
                </a:solidFill>
                <a:latin typeface="+mn-lt"/>
                <a:ea typeface="+mn-ea"/>
                <a:cs typeface="+mn-cs"/>
              </a:rPr>
              <a:t>在报警的同时要及  </a:t>
            </a:r>
            <a:endParaRPr lang="zh-CN" altLang="en-US" sz="2800" kern="1200" dirty="0">
              <a:solidFill>
                <a:srgbClr val="000000"/>
              </a:solidFill>
              <a:latin typeface="+mn-lt"/>
              <a:ea typeface="+mn-ea"/>
              <a:cs typeface="+mn-cs"/>
            </a:endParaRPr>
          </a:p>
          <a:p>
            <a:pPr defTabSz="914400">
              <a:buFont typeface="Arial" panose="020B0604020202020204" pitchFamily="34" charset="0"/>
              <a:buNone/>
            </a:pPr>
            <a:r>
              <a:rPr lang="zh-CN" altLang="en-US" sz="2800" kern="1200" dirty="0">
                <a:solidFill>
                  <a:srgbClr val="000000"/>
                </a:solidFill>
                <a:latin typeface="+mn-lt"/>
                <a:ea typeface="+mn-ea"/>
                <a:cs typeface="+mn-cs"/>
              </a:rPr>
              <a:t>      时扑救初起之火。</a:t>
            </a:r>
            <a:endParaRPr lang="zh-CN" altLang="en-US" sz="2800" kern="1200" dirty="0">
              <a:solidFill>
                <a:srgbClr val="000000"/>
              </a:solidFill>
              <a:latin typeface="+mn-lt"/>
              <a:ea typeface="+mn-ea"/>
              <a:cs typeface="+mn-cs"/>
            </a:endParaRPr>
          </a:p>
          <a:p>
            <a:pPr defTabSz="914400">
              <a:buFont typeface="Arial" panose="020B0604020202020204" pitchFamily="34" charset="0"/>
              <a:buNone/>
            </a:pPr>
            <a:r>
              <a:rPr lang="zh-CN" altLang="en-US" sz="2800" kern="1200" dirty="0">
                <a:solidFill>
                  <a:srgbClr val="000000"/>
                </a:solidFill>
                <a:latin typeface="+mn-lt"/>
                <a:ea typeface="+mn-ea"/>
                <a:cs typeface="+mn-cs"/>
              </a:rPr>
              <a:t> </a:t>
            </a:r>
            <a:r>
              <a:rPr lang="zh-CN" altLang="en-US" sz="2800" kern="1200" dirty="0">
                <a:solidFill>
                  <a:srgbClr val="66FF33"/>
                </a:solidFill>
                <a:latin typeface="+mn-lt"/>
                <a:ea typeface="+mn-ea"/>
                <a:cs typeface="+mn-cs"/>
              </a:rPr>
              <a:t>●</a:t>
            </a:r>
            <a:r>
              <a:rPr lang="zh-CN" altLang="en-US" sz="2800" kern="1200" dirty="0">
                <a:solidFill>
                  <a:srgbClr val="000000"/>
                </a:solidFill>
                <a:latin typeface="+mn-lt"/>
                <a:ea typeface="+mn-ea"/>
                <a:cs typeface="+mn-cs"/>
              </a:rPr>
              <a:t>在火灾初起阶段将</a:t>
            </a:r>
            <a:endParaRPr lang="zh-CN" altLang="en-US" sz="2800" kern="1200" dirty="0">
              <a:solidFill>
                <a:srgbClr val="000000"/>
              </a:solidFill>
              <a:latin typeface="+mn-lt"/>
              <a:ea typeface="+mn-ea"/>
              <a:cs typeface="+mn-cs"/>
            </a:endParaRPr>
          </a:p>
          <a:p>
            <a:pPr defTabSz="914400">
              <a:buFont typeface="Arial" panose="020B0604020202020204" pitchFamily="34" charset="0"/>
              <a:buNone/>
            </a:pPr>
            <a:r>
              <a:rPr lang="zh-CN" altLang="en-US" sz="2800" kern="1200" dirty="0">
                <a:solidFill>
                  <a:srgbClr val="000000"/>
                </a:solidFill>
                <a:latin typeface="+mn-lt"/>
                <a:ea typeface="+mn-ea"/>
                <a:cs typeface="+mn-cs"/>
              </a:rPr>
              <a:t>      燃烧控制，是扑灭</a:t>
            </a:r>
            <a:endParaRPr lang="zh-CN" altLang="en-US" sz="2800" kern="1200" dirty="0">
              <a:solidFill>
                <a:srgbClr val="000000"/>
              </a:solidFill>
              <a:latin typeface="+mn-lt"/>
              <a:ea typeface="+mn-ea"/>
              <a:cs typeface="+mn-cs"/>
            </a:endParaRPr>
          </a:p>
          <a:p>
            <a:pPr defTabSz="914400">
              <a:buFont typeface="Arial" panose="020B0604020202020204" pitchFamily="34" charset="0"/>
              <a:buNone/>
            </a:pPr>
            <a:r>
              <a:rPr lang="zh-CN" altLang="en-US" sz="2800" kern="1200" dirty="0">
                <a:solidFill>
                  <a:srgbClr val="000000"/>
                </a:solidFill>
                <a:latin typeface="+mn-lt"/>
                <a:ea typeface="+mn-ea"/>
                <a:cs typeface="+mn-cs"/>
              </a:rPr>
              <a:t>      火灾的最有利时</a:t>
            </a:r>
            <a:endParaRPr lang="zh-CN" altLang="en-US" sz="2800" kern="1200" dirty="0">
              <a:solidFill>
                <a:srgbClr val="000000"/>
              </a:solidFill>
              <a:latin typeface="+mn-lt"/>
              <a:ea typeface="+mn-ea"/>
              <a:cs typeface="+mn-cs"/>
            </a:endParaRPr>
          </a:p>
          <a:p>
            <a:pPr defTabSz="914400">
              <a:buFont typeface="Arial" panose="020B0604020202020204" pitchFamily="34" charset="0"/>
              <a:buNone/>
            </a:pPr>
            <a:r>
              <a:rPr lang="zh-CN" altLang="en-US" sz="2800" kern="1200" dirty="0">
                <a:solidFill>
                  <a:srgbClr val="000000"/>
                </a:solidFill>
                <a:latin typeface="+mn-lt"/>
                <a:ea typeface="+mn-ea"/>
                <a:cs typeface="+mn-cs"/>
              </a:rPr>
              <a:t>      机。</a:t>
            </a:r>
            <a:endParaRPr lang="zh-CN" altLang="en-US" sz="2800" kern="1200" dirty="0">
              <a:solidFill>
                <a:srgbClr val="000000"/>
              </a:solidFill>
              <a:latin typeface="+mn-lt"/>
              <a:ea typeface="+mn-ea"/>
              <a:cs typeface="+mn-cs"/>
            </a:endParaRPr>
          </a:p>
          <a:p>
            <a:pPr defTabSz="914400">
              <a:buFont typeface="Arial" panose="020B0604020202020204" pitchFamily="34" charset="0"/>
              <a:buNone/>
            </a:pPr>
            <a:r>
              <a:rPr lang="zh-CN" altLang="en-US" sz="2800" kern="1200" dirty="0">
                <a:solidFill>
                  <a:srgbClr val="66FF33"/>
                </a:solidFill>
                <a:latin typeface="+mn-lt"/>
                <a:ea typeface="+mn-ea"/>
                <a:cs typeface="+mn-cs"/>
              </a:rPr>
              <a:t> ●</a:t>
            </a:r>
            <a:r>
              <a:rPr lang="zh-CN" altLang="en-US" sz="2800" kern="1200" dirty="0">
                <a:solidFill>
                  <a:srgbClr val="000000"/>
                </a:solidFill>
                <a:latin typeface="+mn-lt"/>
                <a:ea typeface="+mn-ea"/>
                <a:cs typeface="+mn-cs"/>
              </a:rPr>
              <a:t>一只灭火器、一桶</a:t>
            </a:r>
            <a:endParaRPr lang="zh-CN" altLang="en-US" sz="2800" kern="1200" dirty="0">
              <a:solidFill>
                <a:srgbClr val="000000"/>
              </a:solidFill>
              <a:latin typeface="+mn-lt"/>
              <a:ea typeface="+mn-ea"/>
              <a:cs typeface="+mn-cs"/>
            </a:endParaRPr>
          </a:p>
          <a:p>
            <a:pPr defTabSz="914400">
              <a:buFont typeface="Arial" panose="020B0604020202020204" pitchFamily="34" charset="0"/>
              <a:buNone/>
            </a:pPr>
            <a:r>
              <a:rPr lang="zh-CN" altLang="en-US" sz="2800" kern="1200" dirty="0">
                <a:solidFill>
                  <a:srgbClr val="000000"/>
                </a:solidFill>
                <a:latin typeface="+mn-lt"/>
                <a:ea typeface="+mn-ea"/>
                <a:cs typeface="+mn-cs"/>
              </a:rPr>
              <a:t>      黄沙、一盆水就可</a:t>
            </a:r>
            <a:endParaRPr lang="zh-CN" altLang="en-US" sz="2800" kern="1200" dirty="0">
              <a:solidFill>
                <a:srgbClr val="000000"/>
              </a:solidFill>
              <a:latin typeface="+mn-lt"/>
              <a:ea typeface="+mn-ea"/>
              <a:cs typeface="+mn-cs"/>
            </a:endParaRPr>
          </a:p>
          <a:p>
            <a:pPr defTabSz="914400">
              <a:buFont typeface="Arial" panose="020B0604020202020204" pitchFamily="34" charset="0"/>
              <a:buNone/>
            </a:pPr>
            <a:r>
              <a:rPr lang="zh-CN" altLang="en-US" sz="2800" kern="1200" dirty="0">
                <a:solidFill>
                  <a:srgbClr val="000000"/>
                </a:solidFill>
                <a:latin typeface="+mn-lt"/>
                <a:ea typeface="+mn-ea"/>
                <a:cs typeface="+mn-cs"/>
              </a:rPr>
              <a:t>      将火灾控制并消灭。</a:t>
            </a:r>
            <a:r>
              <a:rPr lang="zh-CN" altLang="en-US" sz="2000" kern="1200" dirty="0">
                <a:solidFill>
                  <a:srgbClr val="66FF33"/>
                </a:solidFill>
                <a:latin typeface="+mn-lt"/>
                <a:ea typeface="+mn-ea"/>
                <a:cs typeface="+mn-cs"/>
              </a:rPr>
              <a:t> </a:t>
            </a:r>
            <a:endParaRPr lang="zh-CN" altLang="en-US" sz="2000" kern="1200" dirty="0">
              <a:solidFill>
                <a:srgbClr val="66FF33"/>
              </a:solidFill>
              <a:latin typeface="+mn-lt"/>
              <a:ea typeface="+mn-ea"/>
              <a:cs typeface="+mn-cs"/>
            </a:endParaRPr>
          </a:p>
        </p:txBody>
      </p:sp>
      <p:pic>
        <p:nvPicPr>
          <p:cNvPr id="31748" name="图片 31747" descr="05"/>
          <p:cNvPicPr>
            <a:picLocks noChangeAspect="1"/>
          </p:cNvPicPr>
          <p:nvPr/>
        </p:nvPicPr>
        <p:blipFill>
          <a:blip r:embed="rId2"/>
          <a:stretch>
            <a:fillRect/>
          </a:stretch>
        </p:blipFill>
        <p:spPr>
          <a:xfrm>
            <a:off x="5951538" y="1700213"/>
            <a:ext cx="3494087" cy="41036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ox(in)">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69"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32770" name="文本占位符 32770"/>
          <p:cNvSpPr>
            <a:spLocks noGrp="1" noRot="1"/>
          </p:cNvSpPr>
          <p:nvPr>
            <p:ph idx="1"/>
          </p:nvPr>
        </p:nvSpPr>
        <p:spPr>
          <a:xfrm>
            <a:off x="2063750" y="1052513"/>
            <a:ext cx="8229600" cy="4530725"/>
          </a:xfrm>
          <a:ln/>
        </p:spPr>
        <p:txBody>
          <a:bodyPr vert="horz" lIns="91440" tIns="45720" rIns="91440" bIns="45720" anchor="t" anchorCtr="0"/>
          <a:p>
            <a:pPr defTabSz="914400">
              <a:buFont typeface="Arial" panose="020B0604020202020204" pitchFamily="34" charset="0"/>
              <a:buNone/>
            </a:pPr>
            <a:r>
              <a:rPr lang="en-US" altLang="zh-CN" sz="3600" b="1" kern="1200">
                <a:solidFill>
                  <a:srgbClr val="000000"/>
                </a:solidFill>
                <a:latin typeface="宋体" panose="02010600030101010101" pitchFamily="2" charset="-122"/>
                <a:ea typeface="+mn-ea"/>
                <a:cs typeface="+mn-cs"/>
              </a:rPr>
              <a:t>3</a:t>
            </a:r>
            <a:r>
              <a:rPr lang="en-US" altLang="zh-CN" sz="3600" kern="1200" dirty="0">
                <a:solidFill>
                  <a:srgbClr val="000000"/>
                </a:solidFill>
                <a:latin typeface="宋体" panose="02010600030101010101" pitchFamily="2" charset="-122"/>
                <a:ea typeface="+mn-ea"/>
                <a:cs typeface="+mn-cs"/>
              </a:rPr>
              <a:t>.</a:t>
            </a:r>
            <a:r>
              <a:rPr lang="zh-CN" altLang="en-US" sz="3600" kern="1200" dirty="0">
                <a:solidFill>
                  <a:srgbClr val="000000"/>
                </a:solidFill>
                <a:latin typeface="宋体" panose="02010600030101010101" pitchFamily="2" charset="-122"/>
                <a:ea typeface="+mn-ea"/>
                <a:cs typeface="+mn-cs"/>
              </a:rPr>
              <a:t>先控制，后灭火</a:t>
            </a:r>
            <a:endParaRPr lang="zh-CN" altLang="en-US" sz="3600" kern="1200" dirty="0">
              <a:solidFill>
                <a:srgbClr val="000000"/>
              </a:solidFill>
              <a:latin typeface="宋体" panose="02010600030101010101" pitchFamily="2" charset="-122"/>
              <a:ea typeface="+mn-ea"/>
              <a:cs typeface="+mn-cs"/>
            </a:endParaRPr>
          </a:p>
          <a:p>
            <a:pPr defTabSz="914400">
              <a:buFont typeface="Arial" panose="020B0604020202020204" pitchFamily="34" charset="0"/>
              <a:buNone/>
            </a:pPr>
            <a:r>
              <a:rPr lang="zh-CN" altLang="en-US" sz="2800" kern="1200" dirty="0">
                <a:solidFill>
                  <a:srgbClr val="000000"/>
                </a:solidFill>
                <a:latin typeface="+mn-lt"/>
                <a:ea typeface="+mn-ea"/>
                <a:cs typeface="+mn-cs"/>
              </a:rPr>
              <a:t>        在气体、液体火灾的可燃物来源未切断之前，扑救应以冷却保护为主，积极设法切断可</a:t>
            </a:r>
            <a:endParaRPr lang="zh-CN" altLang="en-US" sz="2800" kern="1200" dirty="0">
              <a:solidFill>
                <a:srgbClr val="000000"/>
              </a:solidFill>
              <a:latin typeface="+mn-lt"/>
              <a:ea typeface="+mn-ea"/>
              <a:cs typeface="+mn-cs"/>
            </a:endParaRPr>
          </a:p>
          <a:p>
            <a:pPr defTabSz="914400">
              <a:buFont typeface="Arial" panose="020B0604020202020204" pitchFamily="34" charset="0"/>
              <a:buNone/>
            </a:pPr>
            <a:r>
              <a:rPr lang="zh-CN" altLang="en-US" sz="2800" kern="1200" dirty="0">
                <a:solidFill>
                  <a:srgbClr val="000000"/>
                </a:solidFill>
                <a:latin typeface="+mn-lt"/>
                <a:ea typeface="+mn-ea"/>
                <a:cs typeface="+mn-cs"/>
              </a:rPr>
              <a:t>   燃物来源，然后集中力量把火扑灭。</a:t>
            </a:r>
            <a:endParaRPr lang="zh-CN" altLang="en-US" sz="2800" kern="1200" dirty="0">
              <a:solidFill>
                <a:srgbClr val="000000"/>
              </a:solidFill>
              <a:latin typeface="+mn-lt"/>
              <a:ea typeface="+mn-ea"/>
              <a:cs typeface="+mn-cs"/>
            </a:endParaRPr>
          </a:p>
          <a:p>
            <a:pPr defTabSz="914400"/>
            <a:endParaRPr lang="zh-CN" altLang="en-US" sz="2800" kern="1200" dirty="0">
              <a:solidFill>
                <a:srgbClr val="000000"/>
              </a:solidFill>
              <a:latin typeface="+mn-lt"/>
              <a:ea typeface="+mn-ea"/>
              <a:cs typeface="+mn-cs"/>
            </a:endParaRPr>
          </a:p>
          <a:p>
            <a:pPr defTabSz="914400">
              <a:buFont typeface="Arial" panose="020B0604020202020204" pitchFamily="34" charset="0"/>
              <a:buNone/>
            </a:pPr>
            <a:r>
              <a:rPr lang="zh-CN" altLang="en-US" sz="2800" kern="1200" dirty="0">
                <a:solidFill>
                  <a:srgbClr val="66FF33"/>
                </a:solidFill>
                <a:latin typeface="+mn-lt"/>
                <a:ea typeface="+mn-ea"/>
                <a:cs typeface="+mn-cs"/>
              </a:rPr>
              <a:t>●</a:t>
            </a:r>
            <a:r>
              <a:rPr lang="zh-CN" altLang="en-US" sz="2800" kern="1200" dirty="0">
                <a:solidFill>
                  <a:srgbClr val="000000"/>
                </a:solidFill>
                <a:latin typeface="+mn-lt"/>
                <a:ea typeface="+mn-ea"/>
                <a:cs typeface="+mn-cs"/>
              </a:rPr>
              <a:t>液化气瓶着火要先</a:t>
            </a:r>
            <a:endParaRPr lang="zh-CN" altLang="en-US" sz="2800" kern="1200" dirty="0">
              <a:solidFill>
                <a:srgbClr val="000000"/>
              </a:solidFill>
              <a:latin typeface="+mn-lt"/>
              <a:ea typeface="+mn-ea"/>
              <a:cs typeface="+mn-cs"/>
            </a:endParaRPr>
          </a:p>
          <a:p>
            <a:pPr defTabSz="914400">
              <a:buFont typeface="Arial" panose="020B0604020202020204" pitchFamily="34" charset="0"/>
              <a:buNone/>
            </a:pPr>
            <a:r>
              <a:rPr lang="zh-CN" altLang="en-US" sz="2800" kern="1200" dirty="0">
                <a:solidFill>
                  <a:srgbClr val="000000"/>
                </a:solidFill>
                <a:latin typeface="+mn-lt"/>
                <a:ea typeface="+mn-ea"/>
                <a:cs typeface="+mn-cs"/>
              </a:rPr>
              <a:t>   关阀门再灭火。</a:t>
            </a:r>
            <a:endParaRPr lang="zh-CN" altLang="en-US" sz="2800" kern="1200" dirty="0">
              <a:solidFill>
                <a:srgbClr val="000000"/>
              </a:solidFill>
              <a:latin typeface="+mn-lt"/>
              <a:ea typeface="+mn-ea"/>
              <a:cs typeface="+mn-cs"/>
            </a:endParaRPr>
          </a:p>
          <a:p>
            <a:pPr defTabSz="914400">
              <a:buFont typeface="Arial" panose="020B0604020202020204" pitchFamily="34" charset="0"/>
              <a:buNone/>
            </a:pPr>
            <a:r>
              <a:rPr lang="zh-CN" altLang="en-US" sz="2800" kern="1200" dirty="0">
                <a:solidFill>
                  <a:srgbClr val="66FF33"/>
                </a:solidFill>
                <a:latin typeface="+mn-lt"/>
                <a:ea typeface="+mn-ea"/>
                <a:cs typeface="+mn-cs"/>
              </a:rPr>
              <a:t>●</a:t>
            </a:r>
            <a:r>
              <a:rPr lang="zh-CN" altLang="en-US" sz="2800" kern="1200" dirty="0">
                <a:solidFill>
                  <a:srgbClr val="000000"/>
                </a:solidFill>
                <a:latin typeface="+mn-lt"/>
                <a:ea typeface="+mn-ea"/>
                <a:cs typeface="+mn-cs"/>
              </a:rPr>
              <a:t>扑救电器设备火灾</a:t>
            </a:r>
            <a:endParaRPr lang="zh-CN" altLang="en-US" sz="2800" kern="1200" dirty="0">
              <a:solidFill>
                <a:srgbClr val="000000"/>
              </a:solidFill>
              <a:latin typeface="+mn-lt"/>
              <a:ea typeface="+mn-ea"/>
              <a:cs typeface="+mn-cs"/>
            </a:endParaRPr>
          </a:p>
          <a:p>
            <a:pPr defTabSz="914400">
              <a:buFont typeface="Arial" panose="020B0604020202020204" pitchFamily="34" charset="0"/>
              <a:buNone/>
            </a:pPr>
            <a:r>
              <a:rPr lang="zh-CN" altLang="en-US" sz="2800" kern="1200" dirty="0">
                <a:solidFill>
                  <a:srgbClr val="000000"/>
                </a:solidFill>
                <a:latin typeface="+mn-lt"/>
                <a:ea typeface="+mn-ea"/>
                <a:cs typeface="+mn-cs"/>
              </a:rPr>
              <a:t>   时要先断电后救火</a:t>
            </a:r>
            <a:r>
              <a:rPr lang="zh-CN" altLang="en-US" sz="2800" kern="1200" dirty="0">
                <a:latin typeface="+mn-lt"/>
                <a:ea typeface="+mn-ea"/>
                <a:cs typeface="+mn-cs"/>
              </a:rPr>
              <a:t>。</a:t>
            </a:r>
            <a:endParaRPr lang="zh-CN" altLang="en-US" sz="2800" kern="1200" dirty="0">
              <a:latin typeface="+mn-lt"/>
              <a:ea typeface="+mn-ea"/>
              <a:cs typeface="+mn-cs"/>
            </a:endParaRPr>
          </a:p>
        </p:txBody>
      </p:sp>
      <p:pic>
        <p:nvPicPr>
          <p:cNvPr id="32772" name="图片 32771" descr="徒手灭液化石油气瓶火2"/>
          <p:cNvPicPr>
            <a:picLocks noChangeAspect="1"/>
          </p:cNvPicPr>
          <p:nvPr/>
        </p:nvPicPr>
        <p:blipFill>
          <a:blip r:embed="rId2"/>
          <a:stretch>
            <a:fillRect/>
          </a:stretch>
        </p:blipFill>
        <p:spPr>
          <a:xfrm>
            <a:off x="5591175" y="3213100"/>
            <a:ext cx="3886200" cy="2921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ox(in)">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6146" name="文本框 1"/>
          <p:cNvSpPr txBox="1"/>
          <p:nvPr/>
        </p:nvSpPr>
        <p:spPr>
          <a:xfrm>
            <a:off x="1930400" y="1239838"/>
            <a:ext cx="8831263" cy="4522787"/>
          </a:xfrm>
          <a:prstGeom prst="rect">
            <a:avLst/>
          </a:prstGeom>
          <a:noFill/>
          <a:ln w="9525">
            <a:noFill/>
          </a:ln>
        </p:spPr>
        <p:txBody>
          <a:bodyPr wrap="square" anchor="t" anchorCtr="0">
            <a:spAutoFit/>
          </a:bodyPr>
          <a:p>
            <a:pPr algn="ctr"/>
            <a:r>
              <a:rPr lang="zh-CN" altLang="en-US" sz="2400">
                <a:latin typeface="Arial" panose="020B0604020202020204" pitchFamily="34" charset="0"/>
                <a:ea typeface="微软雅黑" panose="020B0503020204020204" pitchFamily="34" charset="-122"/>
              </a:rPr>
              <a:t>消防名词解释</a:t>
            </a:r>
            <a:endParaRPr lang="zh-CN" altLang="en-US" sz="2400">
              <a:latin typeface="Arial" panose="020B0604020202020204" pitchFamily="34" charset="0"/>
              <a:ea typeface="微软雅黑" panose="020B0503020204020204" pitchFamily="34" charset="-122"/>
            </a:endParaRPr>
          </a:p>
          <a:p>
            <a:pPr algn="ctr"/>
            <a:endParaRPr lang="zh-CN" altLang="en-US" sz="2400">
              <a:latin typeface="Arial" panose="020B0604020202020204" pitchFamily="34" charset="0"/>
              <a:ea typeface="微软雅黑" panose="020B0503020204020204" pitchFamily="34" charset="-122"/>
            </a:endParaRPr>
          </a:p>
          <a:p>
            <a:r>
              <a:rPr lang="zh-CN" altLang="en-US" sz="2400" b="1">
                <a:latin typeface="Arial" panose="020B0604020202020204" pitchFamily="34" charset="0"/>
                <a:ea typeface="微软雅黑" panose="020B0503020204020204" pitchFamily="34" charset="-122"/>
              </a:rPr>
              <a:t>火灾</a:t>
            </a:r>
            <a:r>
              <a:rPr lang="zh-CN" altLang="en-US" sz="2400">
                <a:latin typeface="Arial" panose="020B0604020202020204" pitchFamily="34" charset="0"/>
                <a:ea typeface="微软雅黑" panose="020B0503020204020204" pitchFamily="34" charset="-122"/>
              </a:rPr>
              <a:t>：是指在时间和空间上失去控制的燃烧所造成的灾害。</a:t>
            </a:r>
            <a:endParaRPr lang="zh-CN" altLang="en-US" sz="2400">
              <a:latin typeface="Arial" panose="020B0604020202020204" pitchFamily="34" charset="0"/>
              <a:ea typeface="微软雅黑" panose="020B0503020204020204" pitchFamily="34" charset="-122"/>
            </a:endParaRPr>
          </a:p>
          <a:p>
            <a:endParaRPr lang="zh-CN" altLang="en-US" sz="2400">
              <a:latin typeface="Arial" panose="020B0604020202020204" pitchFamily="34" charset="0"/>
              <a:ea typeface="微软雅黑" panose="020B0503020204020204" pitchFamily="34" charset="-122"/>
            </a:endParaRPr>
          </a:p>
          <a:p>
            <a:r>
              <a:rPr lang="zh-CN" altLang="en-US" sz="2400" b="1">
                <a:latin typeface="Arial" panose="020B0604020202020204" pitchFamily="34" charset="0"/>
                <a:ea typeface="微软雅黑" panose="020B0503020204020204" pitchFamily="34" charset="-122"/>
              </a:rPr>
              <a:t>闪点</a:t>
            </a:r>
            <a:r>
              <a:rPr lang="zh-CN" altLang="en-US" sz="2400">
                <a:latin typeface="Arial" panose="020B0604020202020204" pitchFamily="34" charset="0"/>
                <a:ea typeface="微软雅黑" panose="020B0503020204020204" pitchFamily="34" charset="-122"/>
              </a:rPr>
              <a:t>：液体发生闪燃的最低温度。</a:t>
            </a:r>
            <a:endParaRPr lang="zh-CN" altLang="en-US" sz="2400">
              <a:latin typeface="Arial" panose="020B0604020202020204" pitchFamily="34" charset="0"/>
              <a:ea typeface="微软雅黑" panose="020B0503020204020204" pitchFamily="34" charset="-122"/>
            </a:endParaRPr>
          </a:p>
          <a:p>
            <a:endParaRPr lang="zh-CN" altLang="en-US" sz="2400">
              <a:latin typeface="Arial" panose="020B0604020202020204" pitchFamily="34" charset="0"/>
              <a:ea typeface="微软雅黑" panose="020B0503020204020204" pitchFamily="34" charset="-122"/>
            </a:endParaRPr>
          </a:p>
          <a:p>
            <a:r>
              <a:rPr lang="zh-CN" altLang="en-US" sz="2400" b="1">
                <a:latin typeface="Arial" panose="020B0604020202020204" pitchFamily="34" charset="0"/>
                <a:ea typeface="微软雅黑" panose="020B0503020204020204" pitchFamily="34" charset="-122"/>
              </a:rPr>
              <a:t>燃点</a:t>
            </a:r>
            <a:r>
              <a:rPr lang="zh-CN" altLang="en-US" sz="2400">
                <a:latin typeface="Arial" panose="020B0604020202020204" pitchFamily="34" charset="0"/>
                <a:ea typeface="微软雅黑" panose="020B0503020204020204" pitchFamily="34" charset="-122"/>
              </a:rPr>
              <a:t>：可燃物开始持续燃烧所需的最低温度。</a:t>
            </a:r>
            <a:endParaRPr lang="zh-CN" altLang="en-US" sz="2400">
              <a:latin typeface="Arial" panose="020B0604020202020204" pitchFamily="34" charset="0"/>
              <a:ea typeface="微软雅黑" panose="020B0503020204020204" pitchFamily="34" charset="-122"/>
            </a:endParaRPr>
          </a:p>
          <a:p>
            <a:endParaRPr lang="zh-CN" altLang="en-US" sz="2400">
              <a:latin typeface="Arial" panose="020B0604020202020204" pitchFamily="34" charset="0"/>
              <a:ea typeface="微软雅黑" panose="020B0503020204020204" pitchFamily="34" charset="-122"/>
            </a:endParaRPr>
          </a:p>
          <a:p>
            <a:r>
              <a:rPr lang="zh-CN" altLang="en-US" sz="2400" b="1">
                <a:latin typeface="Arial" panose="020B0604020202020204" pitchFamily="34" charset="0"/>
                <a:ea typeface="微软雅黑" panose="020B0503020204020204" pitchFamily="34" charset="-122"/>
              </a:rPr>
              <a:t>着火</a:t>
            </a:r>
            <a:r>
              <a:rPr lang="zh-CN" altLang="en-US" sz="2400">
                <a:latin typeface="Arial" panose="020B0604020202020204" pitchFamily="34" charset="0"/>
                <a:ea typeface="微软雅黑" panose="020B0503020204020204" pitchFamily="34" charset="-122"/>
              </a:rPr>
              <a:t>：可燃物在空气中受着火源的作用而发生持续燃烧的现象。</a:t>
            </a:r>
            <a:endParaRPr lang="zh-CN" altLang="en-US" sz="2400">
              <a:latin typeface="Arial" panose="020B0604020202020204" pitchFamily="34" charset="0"/>
              <a:ea typeface="微软雅黑" panose="020B0503020204020204" pitchFamily="34" charset="-122"/>
            </a:endParaRPr>
          </a:p>
          <a:p>
            <a:endParaRPr lang="zh-CN" altLang="en-US" sz="2400">
              <a:latin typeface="Arial" panose="020B0604020202020204" pitchFamily="34" charset="0"/>
              <a:ea typeface="微软雅黑" panose="020B0503020204020204" pitchFamily="34" charset="-122"/>
            </a:endParaRPr>
          </a:p>
          <a:p>
            <a:r>
              <a:rPr lang="zh-CN" altLang="en-US" sz="2400" b="1">
                <a:latin typeface="Arial" panose="020B0604020202020204" pitchFamily="34" charset="0"/>
                <a:ea typeface="微软雅黑" panose="020B0503020204020204" pitchFamily="34" charset="-122"/>
              </a:rPr>
              <a:t>自然</a:t>
            </a:r>
            <a:r>
              <a:rPr lang="zh-CN" altLang="en-US" sz="2400">
                <a:latin typeface="Arial" panose="020B0604020202020204" pitchFamily="34" charset="0"/>
                <a:ea typeface="微软雅黑" panose="020B0503020204020204" pitchFamily="34" charset="-122"/>
              </a:rPr>
              <a:t>：可燃物在空气中没有受火的作用，靠自热或外热而发生的</a:t>
            </a:r>
            <a:endParaRPr lang="zh-CN" altLang="en-US" sz="2400">
              <a:latin typeface="Arial" panose="020B0604020202020204" pitchFamily="34" charset="0"/>
              <a:ea typeface="微软雅黑" panose="020B0503020204020204" pitchFamily="34" charset="-122"/>
            </a:endParaRPr>
          </a:p>
          <a:p>
            <a:r>
              <a:rPr lang="zh-CN" altLang="en-US" sz="2400">
                <a:latin typeface="Arial" panose="020B0604020202020204" pitchFamily="34" charset="0"/>
                <a:ea typeface="微软雅黑" panose="020B0503020204020204" pitchFamily="34" charset="-122"/>
              </a:rPr>
              <a:t>           燃烧现象。</a:t>
            </a:r>
            <a:endParaRPr lang="zh-CN" altLang="en-US" sz="2400">
              <a:latin typeface="Arial" panose="020B0604020202020204" pitchFamily="34" charset="0"/>
              <a:ea typeface="微软雅黑" panose="020B0503020204020204" pitchFamily="34"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3"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33794" name="TextBox 3"/>
          <p:cNvSpPr txBox="1"/>
          <p:nvPr/>
        </p:nvSpPr>
        <p:spPr>
          <a:xfrm>
            <a:off x="3963988" y="293688"/>
            <a:ext cx="4443412" cy="593725"/>
          </a:xfrm>
          <a:prstGeom prst="rect">
            <a:avLst/>
          </a:prstGeom>
          <a:noFill/>
          <a:ln w="9525">
            <a:noFill/>
          </a:ln>
        </p:spPr>
        <p:txBody>
          <a:bodyPr anchor="t" anchorCtr="0">
            <a:spAutoFit/>
          </a:bodyPr>
          <a:p>
            <a:pPr algn="ctr"/>
            <a:r>
              <a:rPr lang="zh-CN" altLang="en-US" sz="3300" b="1" dirty="0">
                <a:latin typeface="Arial" panose="020B0604020202020204" pitchFamily="34" charset="0"/>
                <a:ea typeface="微软雅黑" panose="020B0503020204020204" pitchFamily="34" charset="-122"/>
              </a:rPr>
              <a:t>火场逃生方法</a:t>
            </a:r>
            <a:endParaRPr lang="zh-CN" altLang="en-US" sz="3300" b="1" dirty="0">
              <a:latin typeface="Arial" panose="020B0604020202020204" pitchFamily="34" charset="0"/>
              <a:ea typeface="微软雅黑" panose="020B0503020204020204" pitchFamily="34" charset="-122"/>
            </a:endParaRPr>
          </a:p>
        </p:txBody>
      </p:sp>
      <p:sp>
        <p:nvSpPr>
          <p:cNvPr id="5" name="Rectangle 3"/>
          <p:cNvSpPr txBox="1">
            <a:spLocks noChangeArrowheads="1"/>
          </p:cNvSpPr>
          <p:nvPr/>
        </p:nvSpPr>
        <p:spPr>
          <a:xfrm>
            <a:off x="801688" y="1249363"/>
            <a:ext cx="4194175" cy="1382713"/>
          </a:xfrm>
          <a:prstGeom prst="rect">
            <a:avLst/>
          </a:prstGeom>
        </p:spPr>
        <p:txBody>
          <a:bodyPr/>
          <a:lstStyle/>
          <a:p>
            <a:pPr marL="228600" marR="0" indent="-228600" defTabSz="914400" eaLnBrk="0" hangingPunct="0">
              <a:lnSpc>
                <a:spcPct val="90000"/>
              </a:lnSpc>
              <a:spcBef>
                <a:spcPts val="1000"/>
              </a:spcBef>
              <a:buClrTx/>
              <a:buSzTx/>
              <a:buFont typeface="Wingdings" panose="05000000000000000000" pitchFamily="2" charset="2"/>
              <a:buNone/>
              <a:defRPr/>
            </a:pPr>
            <a:r>
              <a:rPr kumimoji="0" lang="en-US" altLang="zh-CN" sz="2800" b="1" i="0" kern="1200" cap="none" spc="0" normalizeH="0" baseline="0" noProof="0" dirty="0" smtClean="0">
                <a:solidFill>
                  <a:srgbClr val="FF0000"/>
                </a:solidFill>
                <a:latin typeface="宋体" panose="02010600030101010101" pitchFamily="2" charset="-122"/>
                <a:ea typeface="+mn-ea"/>
                <a:cs typeface="+mn-cs"/>
              </a:rPr>
              <a:t>1</a:t>
            </a:r>
            <a:r>
              <a:rPr kumimoji="0" lang="zh-CN" altLang="en-US" sz="2800" b="1" i="0" kern="1200" cap="none" spc="0" normalizeH="0" baseline="0" noProof="0" dirty="0" smtClean="0">
                <a:solidFill>
                  <a:srgbClr val="FF0000"/>
                </a:solidFill>
                <a:latin typeface="宋体" panose="02010600030101010101" pitchFamily="2" charset="-122"/>
                <a:ea typeface="+mn-ea"/>
                <a:cs typeface="+mn-cs"/>
              </a:rPr>
              <a:t>、火灾袭来时要迅速逃生，不要贪恋财物。</a:t>
            </a:r>
            <a:br>
              <a:rPr kumimoji="0" lang="zh-CN" altLang="en-US" sz="2800" b="1" i="0" kern="1200" cap="none" spc="0" normalizeH="0" baseline="0" noProof="0" dirty="0" smtClean="0">
                <a:solidFill>
                  <a:srgbClr val="FF0000"/>
                </a:solidFill>
                <a:latin typeface="宋体" panose="02010600030101010101" pitchFamily="2" charset="-122"/>
                <a:ea typeface="+mn-ea"/>
                <a:cs typeface="+mn-cs"/>
              </a:rPr>
            </a:br>
            <a:endParaRPr kumimoji="0" lang="zh-CN" altLang="en-US" sz="2800" b="1" i="0" kern="1200" cap="none" spc="0" normalizeH="0" baseline="0" noProof="0" dirty="0" smtClean="0">
              <a:solidFill>
                <a:srgbClr val="FF0000"/>
              </a:solidFill>
              <a:latin typeface="宋体" panose="02010600030101010101" pitchFamily="2" charset="-122"/>
              <a:ea typeface="+mn-ea"/>
              <a:cs typeface="+mn-cs"/>
            </a:endParaRPr>
          </a:p>
          <a:p>
            <a:pPr marL="228600" marR="0" indent="-228600" defTabSz="914400" eaLnBrk="0" hangingPunct="0">
              <a:lnSpc>
                <a:spcPct val="90000"/>
              </a:lnSpc>
              <a:spcBef>
                <a:spcPts val="1000"/>
              </a:spcBef>
              <a:buClrTx/>
              <a:buSzTx/>
              <a:buFont typeface="Wingdings" panose="05000000000000000000" pitchFamily="2" charset="2"/>
              <a:buNone/>
              <a:defRPr/>
            </a:pPr>
            <a:endParaRPr kumimoji="0" lang="en-US" altLang="zh-CN" sz="2800" b="0" i="0" kern="1200" cap="none" spc="0" normalizeH="0" baseline="0" noProof="0" dirty="0">
              <a:latin typeface="+mn-lt"/>
              <a:ea typeface="+mn-ea"/>
              <a:cs typeface="+mn-cs"/>
            </a:endParaRPr>
          </a:p>
        </p:txBody>
      </p:sp>
      <p:pic>
        <p:nvPicPr>
          <p:cNvPr id="33796" name="Picture 4" descr="5cx-1"/>
          <p:cNvPicPr>
            <a:picLocks noChangeAspect="1"/>
          </p:cNvPicPr>
          <p:nvPr/>
        </p:nvPicPr>
        <p:blipFill>
          <a:blip r:embed="rId2"/>
          <a:stretch>
            <a:fillRect/>
          </a:stretch>
        </p:blipFill>
        <p:spPr>
          <a:xfrm>
            <a:off x="1243013" y="2360613"/>
            <a:ext cx="3505200" cy="3330575"/>
          </a:xfrm>
          <a:prstGeom prst="rect">
            <a:avLst/>
          </a:prstGeom>
          <a:noFill/>
          <a:ln w="9525">
            <a:noFill/>
          </a:ln>
        </p:spPr>
      </p:pic>
      <p:sp>
        <p:nvSpPr>
          <p:cNvPr id="7" name="Rectangle 3"/>
          <p:cNvSpPr txBox="1">
            <a:spLocks noChangeArrowheads="1"/>
          </p:cNvSpPr>
          <p:nvPr/>
        </p:nvSpPr>
        <p:spPr>
          <a:xfrm>
            <a:off x="6667500" y="4268788"/>
            <a:ext cx="3503613" cy="1154113"/>
          </a:xfrm>
          <a:prstGeom prst="rect">
            <a:avLst/>
          </a:prstGeom>
        </p:spPr>
        <p:txBody>
          <a:bodyPr/>
          <a:lstStyle/>
          <a:p>
            <a:pPr marL="228600" marR="0" indent="-228600" defTabSz="914400" eaLnBrk="0" hangingPunct="0">
              <a:lnSpc>
                <a:spcPct val="90000"/>
              </a:lnSpc>
              <a:spcBef>
                <a:spcPts val="1000"/>
              </a:spcBef>
              <a:buClrTx/>
              <a:buSzTx/>
              <a:buFont typeface="Wingdings" panose="05000000000000000000" pitchFamily="2" charset="2"/>
              <a:buNone/>
              <a:defRPr/>
            </a:pPr>
            <a:r>
              <a:rPr kumimoji="0" lang="en-US" altLang="zh-CN" sz="2800" b="1" i="0" kern="1200" cap="none" spc="0" normalizeH="0" baseline="0" noProof="0" dirty="0" smtClean="0">
                <a:solidFill>
                  <a:srgbClr val="FF0000"/>
                </a:solidFill>
                <a:latin typeface="+mn-lt"/>
                <a:ea typeface="+mn-ea"/>
                <a:cs typeface="+mn-cs"/>
              </a:rPr>
              <a:t>2</a:t>
            </a:r>
            <a:r>
              <a:rPr kumimoji="0" lang="zh-CN" altLang="en-US" sz="2800" b="1" i="0" kern="1200" cap="none" spc="0" normalizeH="0" baseline="0" noProof="0" dirty="0" smtClean="0">
                <a:solidFill>
                  <a:srgbClr val="FF0000"/>
                </a:solidFill>
                <a:latin typeface="+mn-lt"/>
                <a:ea typeface="+mn-ea"/>
                <a:cs typeface="+mn-cs"/>
              </a:rPr>
              <a:t>、平时就要了解掌握火灾逃生的基本方法，熟悉几条逃生路线。</a:t>
            </a:r>
            <a:endParaRPr kumimoji="0" lang="zh-CN" altLang="en-US" sz="2800" b="1" i="0" kern="1200" cap="none" spc="0" normalizeH="0" baseline="0" noProof="0" dirty="0" smtClean="0">
              <a:solidFill>
                <a:srgbClr val="FF0000"/>
              </a:solidFill>
              <a:latin typeface="+mn-lt"/>
              <a:ea typeface="+mn-ea"/>
              <a:cs typeface="+mn-cs"/>
            </a:endParaRPr>
          </a:p>
          <a:p>
            <a:pPr marL="228600" marR="0" indent="-228600" defTabSz="914400" eaLnBrk="0" hangingPunct="0">
              <a:lnSpc>
                <a:spcPct val="90000"/>
              </a:lnSpc>
              <a:spcBef>
                <a:spcPts val="1000"/>
              </a:spcBef>
              <a:buClrTx/>
              <a:buSzTx/>
              <a:buFont typeface="Wingdings" panose="05000000000000000000" pitchFamily="2" charset="2"/>
              <a:buNone/>
              <a:defRPr/>
            </a:pPr>
            <a:endParaRPr kumimoji="0" lang="en-US" altLang="zh-CN" sz="2800" b="0" i="0" kern="1200" cap="none" spc="0" normalizeH="0" baseline="0" noProof="0" dirty="0">
              <a:solidFill>
                <a:srgbClr val="FFCC66"/>
              </a:solidFill>
              <a:latin typeface="+mn-lt"/>
              <a:ea typeface="+mn-ea"/>
              <a:cs typeface="+mn-cs"/>
            </a:endParaRPr>
          </a:p>
        </p:txBody>
      </p:sp>
      <p:pic>
        <p:nvPicPr>
          <p:cNvPr id="33798" name="Picture 4" descr="5cx-2"/>
          <p:cNvPicPr>
            <a:picLocks noChangeAspect="1"/>
          </p:cNvPicPr>
          <p:nvPr/>
        </p:nvPicPr>
        <p:blipFill>
          <a:blip r:embed="rId3"/>
          <a:stretch>
            <a:fillRect/>
          </a:stretch>
        </p:blipFill>
        <p:spPr>
          <a:xfrm>
            <a:off x="6381750" y="1012825"/>
            <a:ext cx="3429000" cy="3089275"/>
          </a:xfrm>
          <a:prstGeom prst="rect">
            <a:avLst/>
          </a:prstGeom>
          <a:noFill/>
          <a:ln w="9525">
            <a:noFill/>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7"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34818" name="TextBox 3"/>
          <p:cNvSpPr txBox="1"/>
          <p:nvPr/>
        </p:nvSpPr>
        <p:spPr>
          <a:xfrm>
            <a:off x="3749675" y="327025"/>
            <a:ext cx="4443413" cy="593725"/>
          </a:xfrm>
          <a:prstGeom prst="rect">
            <a:avLst/>
          </a:prstGeom>
          <a:noFill/>
          <a:ln w="9525">
            <a:noFill/>
          </a:ln>
        </p:spPr>
        <p:txBody>
          <a:bodyPr anchor="t" anchorCtr="0">
            <a:spAutoFit/>
          </a:bodyPr>
          <a:p>
            <a:pPr algn="ctr"/>
            <a:r>
              <a:rPr lang="zh-CN" altLang="en-US" sz="3300" b="1" dirty="0">
                <a:latin typeface="Arial" panose="020B0604020202020204" pitchFamily="34" charset="0"/>
                <a:ea typeface="微软雅黑" panose="020B0503020204020204" pitchFamily="34" charset="-122"/>
              </a:rPr>
              <a:t>火场逃生方法</a:t>
            </a:r>
            <a:endParaRPr lang="zh-CN" altLang="en-US" sz="3300" b="1" dirty="0">
              <a:latin typeface="Arial" panose="020B0604020202020204" pitchFamily="34" charset="0"/>
              <a:ea typeface="微软雅黑" panose="020B0503020204020204" pitchFamily="34" charset="-122"/>
            </a:endParaRPr>
          </a:p>
        </p:txBody>
      </p:sp>
      <p:sp>
        <p:nvSpPr>
          <p:cNvPr id="8" name="Rectangle 3"/>
          <p:cNvSpPr txBox="1">
            <a:spLocks noChangeArrowheads="1"/>
          </p:cNvSpPr>
          <p:nvPr/>
        </p:nvSpPr>
        <p:spPr>
          <a:xfrm>
            <a:off x="808038" y="1103313"/>
            <a:ext cx="5464175" cy="1219200"/>
          </a:xfrm>
          <a:prstGeom prst="rect">
            <a:avLst/>
          </a:prstGeom>
        </p:spPr>
        <p:txBody>
          <a:bodyPr/>
          <a:lstStyle/>
          <a:p>
            <a:pPr marL="228600" marR="0" indent="-228600" defTabSz="914400" eaLnBrk="0" hangingPunct="0">
              <a:lnSpc>
                <a:spcPct val="90000"/>
              </a:lnSpc>
              <a:spcBef>
                <a:spcPts val="1000"/>
              </a:spcBef>
              <a:buClrTx/>
              <a:buSzTx/>
              <a:buFont typeface="Wingdings" panose="05000000000000000000" pitchFamily="2" charset="2"/>
              <a:buNone/>
              <a:defRPr/>
            </a:pPr>
            <a:r>
              <a:rPr kumimoji="0" lang="en-US" altLang="zh-CN" sz="2800" b="1" i="0" kern="1200" cap="none" spc="0" normalizeH="0" baseline="0" noProof="0" dirty="0" smtClean="0">
                <a:solidFill>
                  <a:srgbClr val="FF0000"/>
                </a:solidFill>
                <a:latin typeface="宋体" panose="02010600030101010101" pitchFamily="2" charset="-122"/>
                <a:ea typeface="+mn-ea"/>
                <a:cs typeface="+mn-cs"/>
              </a:rPr>
              <a:t>3</a:t>
            </a:r>
            <a:r>
              <a:rPr kumimoji="0" lang="zh-CN" altLang="en-US" sz="2800" b="1" i="0" kern="1200" cap="none" spc="0" normalizeH="0" baseline="0" noProof="0" dirty="0" smtClean="0">
                <a:solidFill>
                  <a:srgbClr val="FF0000"/>
                </a:solidFill>
                <a:latin typeface="宋体" panose="02010600030101010101" pitchFamily="2" charset="-122"/>
                <a:ea typeface="+mn-ea"/>
                <a:cs typeface="+mn-cs"/>
              </a:rPr>
              <a:t>、受到火势威胁时，要当机立断披上浸湿的衣物，被褥等向安全出口方向冲出去。</a:t>
            </a:r>
            <a:endParaRPr kumimoji="0" lang="zh-CN" altLang="en-US" sz="2800" b="1" i="0" kern="1200" cap="none" spc="0" normalizeH="0" baseline="0" noProof="0" dirty="0" smtClean="0">
              <a:solidFill>
                <a:srgbClr val="FF0000"/>
              </a:solidFill>
              <a:latin typeface="宋体" panose="02010600030101010101" pitchFamily="2" charset="-122"/>
              <a:ea typeface="+mn-ea"/>
              <a:cs typeface="+mn-cs"/>
            </a:endParaRPr>
          </a:p>
          <a:p>
            <a:pPr marL="228600" marR="0" indent="-228600" defTabSz="914400" eaLnBrk="0" hangingPunct="0">
              <a:lnSpc>
                <a:spcPct val="90000"/>
              </a:lnSpc>
              <a:spcBef>
                <a:spcPts val="1000"/>
              </a:spcBef>
              <a:buClrTx/>
              <a:buSzTx/>
              <a:buFont typeface="Wingdings" panose="05000000000000000000" pitchFamily="2" charset="2"/>
              <a:buNone/>
              <a:defRPr/>
            </a:pPr>
            <a:endParaRPr kumimoji="0" lang="en-US" altLang="zh-CN" sz="2400" b="0" i="0" kern="1200" cap="none" spc="0" normalizeH="0" baseline="0" noProof="0" dirty="0">
              <a:latin typeface="宋体" panose="02010600030101010101" pitchFamily="2" charset="-122"/>
              <a:ea typeface="+mn-ea"/>
              <a:cs typeface="+mn-cs"/>
            </a:endParaRPr>
          </a:p>
        </p:txBody>
      </p:sp>
      <p:pic>
        <p:nvPicPr>
          <p:cNvPr id="34820" name="Picture 4" descr="5cx-3"/>
          <p:cNvPicPr>
            <a:picLocks noChangeAspect="1"/>
          </p:cNvPicPr>
          <p:nvPr/>
        </p:nvPicPr>
        <p:blipFill>
          <a:blip r:embed="rId2"/>
          <a:stretch>
            <a:fillRect/>
          </a:stretch>
        </p:blipFill>
        <p:spPr>
          <a:xfrm>
            <a:off x="1528763" y="2514600"/>
            <a:ext cx="3962400" cy="3683000"/>
          </a:xfrm>
          <a:prstGeom prst="rect">
            <a:avLst/>
          </a:prstGeom>
          <a:noFill/>
          <a:ln w="9525">
            <a:noFill/>
          </a:ln>
        </p:spPr>
      </p:pic>
      <p:sp>
        <p:nvSpPr>
          <p:cNvPr id="10" name="Rectangle 3"/>
          <p:cNvSpPr txBox="1">
            <a:spLocks noChangeArrowheads="1"/>
          </p:cNvSpPr>
          <p:nvPr/>
        </p:nvSpPr>
        <p:spPr>
          <a:xfrm>
            <a:off x="6738938" y="3695700"/>
            <a:ext cx="4360863" cy="2303463"/>
          </a:xfrm>
          <a:prstGeom prst="rect">
            <a:avLst/>
          </a:prstGeom>
        </p:spPr>
        <p:txBody>
          <a:bodyPr/>
          <a:lstStyle/>
          <a:p>
            <a:pPr marL="228600" marR="0" indent="-228600" defTabSz="914400" eaLnBrk="0" hangingPunct="0">
              <a:lnSpc>
                <a:spcPct val="90000"/>
              </a:lnSpc>
              <a:spcBef>
                <a:spcPts val="1000"/>
              </a:spcBef>
              <a:buClrTx/>
              <a:buSzTx/>
              <a:buFont typeface="Wingdings" panose="05000000000000000000" pitchFamily="2" charset="2"/>
              <a:buNone/>
              <a:defRPr/>
            </a:pPr>
            <a:r>
              <a:rPr kumimoji="0" lang="en-US" altLang="zh-CN" sz="2800" b="1" i="0" kern="1200" cap="none" spc="0" normalizeH="0" baseline="0" noProof="0" dirty="0" smtClean="0">
                <a:solidFill>
                  <a:srgbClr val="FF0000"/>
                </a:solidFill>
                <a:latin typeface="宋体" panose="02010600030101010101" pitchFamily="2" charset="-122"/>
                <a:ea typeface="+mn-ea"/>
                <a:cs typeface="+mn-cs"/>
              </a:rPr>
              <a:t>4</a:t>
            </a:r>
            <a:r>
              <a:rPr kumimoji="0" lang="zh-CN" altLang="en-US" sz="2800" b="1" i="0" kern="1200" cap="none" spc="0" normalizeH="0" baseline="0" noProof="0" dirty="0" smtClean="0">
                <a:solidFill>
                  <a:srgbClr val="FF0000"/>
                </a:solidFill>
                <a:latin typeface="宋体" panose="02010600030101010101" pitchFamily="2" charset="-122"/>
                <a:ea typeface="+mn-ea"/>
                <a:cs typeface="+mn-cs"/>
              </a:rPr>
              <a:t>、穿过浓烟逃生时，要尽量使身体贴近地面，并用湿毛巾捂住口鼻。</a:t>
            </a:r>
            <a:endParaRPr kumimoji="0" lang="zh-CN" altLang="en-US" sz="2800" b="1" i="0" kern="1200" cap="none" spc="0" normalizeH="0" baseline="0" noProof="0" dirty="0" smtClean="0">
              <a:solidFill>
                <a:srgbClr val="FF0000"/>
              </a:solidFill>
              <a:latin typeface="宋体" panose="02010600030101010101" pitchFamily="2" charset="-122"/>
              <a:ea typeface="+mn-ea"/>
              <a:cs typeface="+mn-cs"/>
            </a:endParaRPr>
          </a:p>
          <a:p>
            <a:pPr marL="228600" marR="0" indent="-228600" defTabSz="914400" eaLnBrk="0" hangingPunct="0">
              <a:lnSpc>
                <a:spcPct val="90000"/>
              </a:lnSpc>
              <a:spcBef>
                <a:spcPts val="1000"/>
              </a:spcBef>
              <a:buClrTx/>
              <a:buSzTx/>
              <a:buFont typeface="Wingdings" panose="05000000000000000000" pitchFamily="2" charset="2"/>
              <a:buNone/>
              <a:defRPr/>
            </a:pPr>
            <a:endParaRPr kumimoji="0" lang="en-US" altLang="zh-CN" sz="2400" b="0" i="0" kern="1200" cap="none" spc="0" normalizeH="0" baseline="0" noProof="0" dirty="0">
              <a:solidFill>
                <a:srgbClr val="FFCC66"/>
              </a:solidFill>
              <a:latin typeface="宋体" panose="02010600030101010101" pitchFamily="2" charset="-122"/>
              <a:ea typeface="+mn-ea"/>
              <a:cs typeface="+mn-cs"/>
            </a:endParaRPr>
          </a:p>
        </p:txBody>
      </p:sp>
      <p:pic>
        <p:nvPicPr>
          <p:cNvPr id="34822" name="Picture 4" descr="5cx-4"/>
          <p:cNvPicPr>
            <a:picLocks noChangeAspect="1"/>
          </p:cNvPicPr>
          <p:nvPr/>
        </p:nvPicPr>
        <p:blipFill>
          <a:blip r:embed="rId3"/>
          <a:stretch>
            <a:fillRect/>
          </a:stretch>
        </p:blipFill>
        <p:spPr>
          <a:xfrm>
            <a:off x="7445375" y="657225"/>
            <a:ext cx="3429000" cy="2928938"/>
          </a:xfrm>
          <a:prstGeom prst="rect">
            <a:avLst/>
          </a:prstGeom>
          <a:noFill/>
          <a:ln w="9525">
            <a:noFill/>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1"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35842" name="TextBox 3"/>
          <p:cNvSpPr txBox="1"/>
          <p:nvPr/>
        </p:nvSpPr>
        <p:spPr>
          <a:xfrm>
            <a:off x="4222750" y="379413"/>
            <a:ext cx="4443413" cy="593725"/>
          </a:xfrm>
          <a:prstGeom prst="rect">
            <a:avLst/>
          </a:prstGeom>
          <a:noFill/>
          <a:ln w="9525">
            <a:noFill/>
          </a:ln>
        </p:spPr>
        <p:txBody>
          <a:bodyPr anchor="t" anchorCtr="0">
            <a:spAutoFit/>
          </a:bodyPr>
          <a:p>
            <a:pPr algn="ctr"/>
            <a:r>
              <a:rPr lang="zh-CN" altLang="en-US" sz="3300" b="1" dirty="0">
                <a:latin typeface="Arial" panose="020B0604020202020204" pitchFamily="34" charset="0"/>
                <a:ea typeface="微软雅黑" panose="020B0503020204020204" pitchFamily="34" charset="-122"/>
              </a:rPr>
              <a:t>火场逃生方法</a:t>
            </a:r>
            <a:endParaRPr lang="zh-CN" altLang="en-US" sz="3300" b="1" dirty="0">
              <a:latin typeface="Arial" panose="020B0604020202020204" pitchFamily="34" charset="0"/>
              <a:ea typeface="微软雅黑" panose="020B0503020204020204" pitchFamily="34" charset="-122"/>
            </a:endParaRPr>
          </a:p>
        </p:txBody>
      </p:sp>
      <p:sp>
        <p:nvSpPr>
          <p:cNvPr id="3" name="Rectangle 3"/>
          <p:cNvSpPr txBox="1">
            <a:spLocks noChangeArrowheads="1"/>
          </p:cNvSpPr>
          <p:nvPr/>
        </p:nvSpPr>
        <p:spPr>
          <a:xfrm>
            <a:off x="931863" y="1085850"/>
            <a:ext cx="4360863" cy="2455863"/>
          </a:xfrm>
          <a:prstGeom prst="rect">
            <a:avLst/>
          </a:prstGeom>
        </p:spPr>
        <p:txBody>
          <a:bodyPr/>
          <a:lstStyle/>
          <a:p>
            <a:pPr marL="228600" marR="0" indent="-228600" defTabSz="914400" eaLnBrk="0" hangingPunct="0">
              <a:lnSpc>
                <a:spcPct val="90000"/>
              </a:lnSpc>
              <a:spcBef>
                <a:spcPts val="1000"/>
              </a:spcBef>
              <a:buClrTx/>
              <a:buSzTx/>
              <a:buFont typeface="Wingdings" panose="05000000000000000000" pitchFamily="2" charset="2"/>
              <a:buNone/>
              <a:defRPr/>
            </a:pPr>
            <a:r>
              <a:rPr kumimoji="0" lang="en-US" altLang="zh-CN" sz="2800" b="1" i="0" kern="1200" cap="none" spc="0" normalizeH="0" baseline="0" noProof="0" dirty="0" smtClean="0">
                <a:solidFill>
                  <a:srgbClr val="FF0000"/>
                </a:solidFill>
                <a:latin typeface="+mn-lt"/>
                <a:ea typeface="+mn-ea"/>
                <a:cs typeface="+mn-cs"/>
              </a:rPr>
              <a:t>5</a:t>
            </a:r>
            <a:r>
              <a:rPr kumimoji="0" lang="zh-CN" altLang="en-US" sz="2800" b="1" i="0" kern="1200" cap="none" spc="0" normalizeH="0" baseline="0" noProof="0" dirty="0" smtClean="0">
                <a:solidFill>
                  <a:srgbClr val="FF0000"/>
                </a:solidFill>
                <a:latin typeface="+mn-lt"/>
                <a:ea typeface="+mn-ea"/>
                <a:cs typeface="+mn-cs"/>
              </a:rPr>
              <a:t>、身上着火，千万不要奔跑，可就地找滚或用厚重的衣物压灭火苗。</a:t>
            </a:r>
            <a:endParaRPr kumimoji="0" lang="zh-CN" altLang="en-US" sz="2800" b="1" i="0" kern="1200" cap="none" spc="0" normalizeH="0" baseline="0" noProof="0" dirty="0" smtClean="0">
              <a:solidFill>
                <a:srgbClr val="FF0000"/>
              </a:solidFill>
              <a:latin typeface="+mn-lt"/>
              <a:ea typeface="+mn-ea"/>
              <a:cs typeface="+mn-cs"/>
            </a:endParaRPr>
          </a:p>
          <a:p>
            <a:pPr marL="228600" marR="0" indent="-228600" defTabSz="914400" eaLnBrk="0" hangingPunct="0">
              <a:lnSpc>
                <a:spcPct val="90000"/>
              </a:lnSpc>
              <a:spcBef>
                <a:spcPts val="1000"/>
              </a:spcBef>
              <a:buClrTx/>
              <a:buSzTx/>
              <a:buFont typeface="Wingdings" panose="05000000000000000000" pitchFamily="2" charset="2"/>
              <a:buNone/>
              <a:defRPr/>
            </a:pPr>
            <a:endParaRPr kumimoji="0" lang="en-US" altLang="zh-CN" sz="2800" b="0" i="0" kern="1200" cap="none" spc="0" normalizeH="0" baseline="0" noProof="0" dirty="0">
              <a:latin typeface="+mn-lt"/>
              <a:ea typeface="+mn-ea"/>
              <a:cs typeface="+mn-cs"/>
            </a:endParaRPr>
          </a:p>
        </p:txBody>
      </p:sp>
      <p:pic>
        <p:nvPicPr>
          <p:cNvPr id="35844" name="Picture 4" descr="5cx-5"/>
          <p:cNvPicPr>
            <a:picLocks noChangeAspect="1"/>
          </p:cNvPicPr>
          <p:nvPr/>
        </p:nvPicPr>
        <p:blipFill>
          <a:blip r:embed="rId2"/>
          <a:stretch>
            <a:fillRect/>
          </a:stretch>
        </p:blipFill>
        <p:spPr>
          <a:xfrm>
            <a:off x="1230313" y="2255838"/>
            <a:ext cx="3810000" cy="3184525"/>
          </a:xfrm>
          <a:prstGeom prst="rect">
            <a:avLst/>
          </a:prstGeom>
          <a:noFill/>
          <a:ln w="9525">
            <a:noFill/>
          </a:ln>
        </p:spPr>
      </p:pic>
      <p:sp>
        <p:nvSpPr>
          <p:cNvPr id="5" name="Rectangle 3"/>
          <p:cNvSpPr txBox="1">
            <a:spLocks noChangeArrowheads="1"/>
          </p:cNvSpPr>
          <p:nvPr/>
        </p:nvSpPr>
        <p:spPr>
          <a:xfrm>
            <a:off x="6794500" y="4318000"/>
            <a:ext cx="4149725" cy="1365250"/>
          </a:xfrm>
          <a:prstGeom prst="rect">
            <a:avLst/>
          </a:prstGeom>
        </p:spPr>
        <p:txBody>
          <a:bodyPr/>
          <a:lstStyle/>
          <a:p>
            <a:pPr marL="228600" marR="0" indent="-228600" defTabSz="914400" eaLnBrk="0" hangingPunct="0">
              <a:lnSpc>
                <a:spcPct val="90000"/>
              </a:lnSpc>
              <a:spcBef>
                <a:spcPts val="1000"/>
              </a:spcBef>
              <a:buClrTx/>
              <a:buSzTx/>
              <a:buFont typeface="Wingdings" panose="05000000000000000000" pitchFamily="2" charset="2"/>
              <a:buNone/>
              <a:defRPr/>
            </a:pPr>
            <a:r>
              <a:rPr kumimoji="0" lang="en-US" altLang="zh-CN" sz="2800" b="1" i="0" kern="1200" cap="none" spc="0" normalizeH="0" baseline="0" noProof="0" dirty="0" smtClean="0">
                <a:solidFill>
                  <a:srgbClr val="FF0000"/>
                </a:solidFill>
                <a:latin typeface="+mn-lt"/>
                <a:ea typeface="+mn-ea"/>
                <a:cs typeface="+mn-cs"/>
              </a:rPr>
              <a:t>6</a:t>
            </a:r>
            <a:r>
              <a:rPr kumimoji="0" lang="zh-CN" altLang="en-US" sz="2800" b="1" i="0" kern="1200" cap="none" spc="0" normalizeH="0" baseline="0" noProof="0" dirty="0" smtClean="0">
                <a:solidFill>
                  <a:srgbClr val="FF0000"/>
                </a:solidFill>
                <a:latin typeface="+mn-lt"/>
                <a:ea typeface="+mn-ea"/>
                <a:cs typeface="+mn-cs"/>
              </a:rPr>
              <a:t>、遇火灾不可乘坐电梯，要向安全出口方向逃生。</a:t>
            </a:r>
            <a:endParaRPr kumimoji="0" lang="zh-CN" altLang="en-US" sz="2800" b="1" i="0" kern="1200" cap="none" spc="0" normalizeH="0" baseline="0" noProof="0" dirty="0" smtClean="0">
              <a:solidFill>
                <a:srgbClr val="FF0000"/>
              </a:solidFill>
              <a:latin typeface="+mn-lt"/>
              <a:ea typeface="+mn-ea"/>
              <a:cs typeface="+mn-cs"/>
            </a:endParaRPr>
          </a:p>
          <a:p>
            <a:pPr marL="228600" marR="0" indent="-228600" defTabSz="914400" eaLnBrk="0" hangingPunct="0">
              <a:lnSpc>
                <a:spcPct val="90000"/>
              </a:lnSpc>
              <a:spcBef>
                <a:spcPts val="1000"/>
              </a:spcBef>
              <a:buClrTx/>
              <a:buSzTx/>
              <a:buFont typeface="Wingdings" panose="05000000000000000000" pitchFamily="2" charset="2"/>
              <a:buNone/>
              <a:defRPr/>
            </a:pPr>
            <a:endParaRPr kumimoji="0" lang="en-US" altLang="zh-CN" sz="2800" b="0" i="0" kern="1200" cap="none" spc="0" normalizeH="0" baseline="0" noProof="0" dirty="0">
              <a:latin typeface="+mn-lt"/>
              <a:ea typeface="+mn-ea"/>
              <a:cs typeface="+mn-cs"/>
            </a:endParaRPr>
          </a:p>
        </p:txBody>
      </p:sp>
      <p:pic>
        <p:nvPicPr>
          <p:cNvPr id="35846" name="Picture 4" descr="5cx-6"/>
          <p:cNvPicPr>
            <a:picLocks noChangeAspect="1"/>
          </p:cNvPicPr>
          <p:nvPr/>
        </p:nvPicPr>
        <p:blipFill>
          <a:blip r:embed="rId3"/>
          <a:stretch>
            <a:fillRect/>
          </a:stretch>
        </p:blipFill>
        <p:spPr>
          <a:xfrm>
            <a:off x="7466013" y="1058863"/>
            <a:ext cx="3200400" cy="2976562"/>
          </a:xfrm>
          <a:prstGeom prst="rect">
            <a:avLst/>
          </a:prstGeom>
          <a:noFill/>
          <a:ln w="9525">
            <a:noFill/>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5"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36866" name="TextBox 3"/>
          <p:cNvSpPr txBox="1"/>
          <p:nvPr/>
        </p:nvSpPr>
        <p:spPr>
          <a:xfrm>
            <a:off x="3867150" y="304800"/>
            <a:ext cx="4443413" cy="593725"/>
          </a:xfrm>
          <a:prstGeom prst="rect">
            <a:avLst/>
          </a:prstGeom>
          <a:noFill/>
          <a:ln w="9525">
            <a:noFill/>
          </a:ln>
        </p:spPr>
        <p:txBody>
          <a:bodyPr anchor="t" anchorCtr="0">
            <a:spAutoFit/>
          </a:bodyPr>
          <a:p>
            <a:pPr algn="ctr"/>
            <a:r>
              <a:rPr lang="zh-CN" altLang="en-US" sz="3300" b="1" dirty="0">
                <a:latin typeface="Arial" panose="020B0604020202020204" pitchFamily="34" charset="0"/>
                <a:ea typeface="微软雅黑" panose="020B0503020204020204" pitchFamily="34" charset="-122"/>
              </a:rPr>
              <a:t>火场逃生方法</a:t>
            </a:r>
            <a:endParaRPr lang="zh-CN" altLang="en-US" sz="3300" b="1" dirty="0">
              <a:latin typeface="Arial" panose="020B0604020202020204" pitchFamily="34" charset="0"/>
              <a:ea typeface="微软雅黑" panose="020B0503020204020204" pitchFamily="34" charset="-122"/>
            </a:endParaRPr>
          </a:p>
        </p:txBody>
      </p:sp>
      <p:sp>
        <p:nvSpPr>
          <p:cNvPr id="3" name="Rectangle 3"/>
          <p:cNvSpPr txBox="1">
            <a:spLocks noChangeArrowheads="1"/>
          </p:cNvSpPr>
          <p:nvPr/>
        </p:nvSpPr>
        <p:spPr>
          <a:xfrm>
            <a:off x="650875" y="1036638"/>
            <a:ext cx="4648200" cy="1981200"/>
          </a:xfrm>
          <a:prstGeom prst="rect">
            <a:avLst/>
          </a:prstGeom>
        </p:spPr>
        <p:txBody>
          <a:bodyPr/>
          <a:lstStyle/>
          <a:p>
            <a:pPr marL="228600" marR="0" indent="-228600" defTabSz="914400" eaLnBrk="0" hangingPunct="0">
              <a:lnSpc>
                <a:spcPct val="90000"/>
              </a:lnSpc>
              <a:spcBef>
                <a:spcPts val="1000"/>
              </a:spcBef>
              <a:buClrTx/>
              <a:buSzTx/>
              <a:buFont typeface="Wingdings" panose="05000000000000000000" pitchFamily="2" charset="2"/>
              <a:buNone/>
              <a:defRPr/>
            </a:pPr>
            <a:r>
              <a:rPr kumimoji="0" lang="en-US" altLang="zh-CN" sz="2800" b="1" i="0" kern="1200" cap="none" spc="0" normalizeH="0" baseline="0" noProof="0" dirty="0" smtClean="0">
                <a:solidFill>
                  <a:srgbClr val="FF0000"/>
                </a:solidFill>
                <a:latin typeface="+mn-ea"/>
                <a:ea typeface="+mn-ea"/>
                <a:cs typeface="+mn-cs"/>
              </a:rPr>
              <a:t>7</a:t>
            </a:r>
            <a:r>
              <a:rPr kumimoji="0" lang="zh-CN" altLang="en-US" sz="2800" b="1" i="0" kern="1200" cap="none" spc="0" normalizeH="0" baseline="0" noProof="0" dirty="0" smtClean="0">
                <a:solidFill>
                  <a:srgbClr val="FF0000"/>
                </a:solidFill>
                <a:latin typeface="+mn-ea"/>
                <a:ea typeface="+mn-ea"/>
                <a:cs typeface="+mn-cs"/>
              </a:rPr>
              <a:t>、室外着火，门已发烫，千万不要开门，以防大火蹿入室内，要用浸湿的被褥，衣物等堵塞门窗缝，并泼水降温。</a:t>
            </a:r>
            <a:br>
              <a:rPr kumimoji="0" lang="zh-CN" altLang="en-US" sz="2400" b="0" i="0" kern="1200" cap="none" spc="0" normalizeH="0" baseline="0" noProof="0" dirty="0" smtClean="0">
                <a:solidFill>
                  <a:srgbClr val="FFCC66"/>
                </a:solidFill>
                <a:latin typeface="+mn-lt"/>
                <a:ea typeface="+mn-ea"/>
                <a:cs typeface="+mn-cs"/>
              </a:rPr>
            </a:br>
            <a:endParaRPr kumimoji="0" lang="zh-CN" altLang="en-US" sz="2400" b="0" i="0" kern="1200" cap="none" spc="0" normalizeH="0" baseline="0" noProof="0" dirty="0" smtClean="0">
              <a:solidFill>
                <a:srgbClr val="FFCC66"/>
              </a:solidFill>
              <a:latin typeface="+mn-lt"/>
              <a:ea typeface="+mn-ea"/>
              <a:cs typeface="+mn-cs"/>
            </a:endParaRPr>
          </a:p>
          <a:p>
            <a:pPr marL="228600" marR="0" indent="-228600" defTabSz="914400" eaLnBrk="0" hangingPunct="0">
              <a:lnSpc>
                <a:spcPct val="90000"/>
              </a:lnSpc>
              <a:spcBef>
                <a:spcPts val="1000"/>
              </a:spcBef>
              <a:buClrTx/>
              <a:buSzTx/>
              <a:buFont typeface="Wingdings" panose="05000000000000000000" pitchFamily="2" charset="2"/>
              <a:buNone/>
              <a:defRPr/>
            </a:pPr>
            <a:endParaRPr kumimoji="0" lang="en-US" altLang="zh-CN" sz="2400" b="0" i="0" kern="1200" cap="none" spc="0" normalizeH="0" baseline="0" noProof="0" dirty="0">
              <a:solidFill>
                <a:srgbClr val="FFCC66"/>
              </a:solidFill>
              <a:latin typeface="+mn-lt"/>
              <a:ea typeface="+mn-ea"/>
              <a:cs typeface="+mn-cs"/>
            </a:endParaRPr>
          </a:p>
        </p:txBody>
      </p:sp>
      <p:pic>
        <p:nvPicPr>
          <p:cNvPr id="36868" name="Picture 4" descr="5cx-7"/>
          <p:cNvPicPr>
            <a:picLocks noChangeAspect="1"/>
          </p:cNvPicPr>
          <p:nvPr/>
        </p:nvPicPr>
        <p:blipFill>
          <a:blip r:embed="rId2"/>
          <a:stretch>
            <a:fillRect/>
          </a:stretch>
        </p:blipFill>
        <p:spPr>
          <a:xfrm>
            <a:off x="1052513" y="3098800"/>
            <a:ext cx="3240087" cy="3032125"/>
          </a:xfrm>
          <a:prstGeom prst="rect">
            <a:avLst/>
          </a:prstGeom>
          <a:noFill/>
          <a:ln w="9525">
            <a:noFill/>
          </a:ln>
        </p:spPr>
      </p:pic>
      <p:sp>
        <p:nvSpPr>
          <p:cNvPr id="5" name="Rectangle 3"/>
          <p:cNvSpPr txBox="1">
            <a:spLocks noChangeArrowheads="1"/>
          </p:cNvSpPr>
          <p:nvPr/>
        </p:nvSpPr>
        <p:spPr>
          <a:xfrm>
            <a:off x="5935663" y="3994150"/>
            <a:ext cx="5562600" cy="2133600"/>
          </a:xfrm>
          <a:prstGeom prst="rect">
            <a:avLst/>
          </a:prstGeom>
        </p:spPr>
        <p:txBody>
          <a:bodyPr/>
          <a:lstStyle/>
          <a:p>
            <a:pPr marL="228600" marR="0" indent="-228600" defTabSz="914400" eaLnBrk="0" hangingPunct="0">
              <a:lnSpc>
                <a:spcPct val="90000"/>
              </a:lnSpc>
              <a:spcBef>
                <a:spcPts val="1000"/>
              </a:spcBef>
              <a:buClrTx/>
              <a:buSzTx/>
              <a:buFont typeface="Wingdings" panose="05000000000000000000" pitchFamily="2" charset="2"/>
              <a:buNone/>
              <a:defRPr/>
            </a:pPr>
            <a:r>
              <a:rPr kumimoji="0" lang="en-US" altLang="zh-CN" sz="2800" b="1" i="0" kern="1200" cap="none" spc="0" normalizeH="0" baseline="0" noProof="0" dirty="0" smtClean="0">
                <a:solidFill>
                  <a:srgbClr val="FF0000"/>
                </a:solidFill>
                <a:latin typeface="+mn-ea"/>
                <a:ea typeface="+mn-ea"/>
                <a:cs typeface="+mn-cs"/>
              </a:rPr>
              <a:t>8</a:t>
            </a:r>
            <a:r>
              <a:rPr kumimoji="0" lang="zh-CN" altLang="en-US" sz="2800" b="1" i="0" kern="1200" cap="none" spc="0" normalizeH="0" baseline="0" noProof="0" dirty="0" smtClean="0">
                <a:solidFill>
                  <a:srgbClr val="FF0000"/>
                </a:solidFill>
                <a:latin typeface="+mn-ea"/>
                <a:ea typeface="+mn-ea"/>
                <a:cs typeface="+mn-cs"/>
              </a:rPr>
              <a:t>、若所在逃生线路被大火封锁，要立即退回室内，用打手电筒，挥舞衣物，呼叫等方式向窗外发送求救信号，等待救援。</a:t>
            </a:r>
            <a:endParaRPr kumimoji="0" lang="zh-CN" altLang="en-US" sz="2800" b="1" i="0" kern="1200" cap="none" spc="0" normalizeH="0" baseline="0" noProof="0" dirty="0" smtClean="0">
              <a:solidFill>
                <a:srgbClr val="FF0000"/>
              </a:solidFill>
              <a:latin typeface="+mn-ea"/>
              <a:ea typeface="+mn-ea"/>
              <a:cs typeface="+mn-cs"/>
            </a:endParaRPr>
          </a:p>
          <a:p>
            <a:pPr marL="228600" marR="0" indent="-228600" algn="ctr" defTabSz="914400" eaLnBrk="0" hangingPunct="0">
              <a:lnSpc>
                <a:spcPct val="90000"/>
              </a:lnSpc>
              <a:spcBef>
                <a:spcPts val="1000"/>
              </a:spcBef>
              <a:buClrTx/>
              <a:buSzTx/>
              <a:buFont typeface="Wingdings" panose="05000000000000000000" pitchFamily="2" charset="2"/>
              <a:buNone/>
              <a:defRPr/>
            </a:pPr>
            <a:endParaRPr kumimoji="0" lang="en-US" altLang="zh-CN" sz="2800" b="0" i="0" kern="1200" cap="none" spc="0" normalizeH="0" baseline="0" noProof="0" dirty="0">
              <a:latin typeface="+mn-lt"/>
              <a:ea typeface="+mn-ea"/>
              <a:cs typeface="+mn-cs"/>
            </a:endParaRPr>
          </a:p>
        </p:txBody>
      </p:sp>
      <p:pic>
        <p:nvPicPr>
          <p:cNvPr id="36870" name="Picture 4" descr="5cx-8"/>
          <p:cNvPicPr>
            <a:picLocks noChangeAspect="1"/>
          </p:cNvPicPr>
          <p:nvPr/>
        </p:nvPicPr>
        <p:blipFill>
          <a:blip r:embed="rId3"/>
          <a:stretch>
            <a:fillRect/>
          </a:stretch>
        </p:blipFill>
        <p:spPr>
          <a:xfrm>
            <a:off x="7400925" y="979488"/>
            <a:ext cx="3505200" cy="2994025"/>
          </a:xfrm>
          <a:prstGeom prst="rect">
            <a:avLst/>
          </a:prstGeom>
          <a:noFill/>
          <a:ln w="9525">
            <a:noFill/>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89"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2" name="Rectangle 3"/>
          <p:cNvSpPr txBox="1">
            <a:spLocks noChangeArrowheads="1"/>
          </p:cNvSpPr>
          <p:nvPr/>
        </p:nvSpPr>
        <p:spPr>
          <a:xfrm>
            <a:off x="798513" y="968375"/>
            <a:ext cx="4243388" cy="4627563"/>
          </a:xfrm>
          <a:prstGeom prst="rect">
            <a:avLst/>
          </a:prstGeom>
        </p:spPr>
        <p:txBody>
          <a:bodyPr/>
          <a:lstStyle/>
          <a:p>
            <a:pPr marL="228600" marR="0" indent="-228600" defTabSz="914400" eaLnBrk="0" hangingPunct="0">
              <a:lnSpc>
                <a:spcPct val="90000"/>
              </a:lnSpc>
              <a:spcBef>
                <a:spcPts val="1000"/>
              </a:spcBef>
              <a:buClrTx/>
              <a:buSzTx/>
              <a:buFont typeface="Wingdings" panose="05000000000000000000" pitchFamily="2" charset="2"/>
              <a:buNone/>
              <a:defRPr/>
            </a:pPr>
            <a:r>
              <a:rPr kumimoji="0" lang="en-US" altLang="zh-CN" sz="2800" b="1" i="0" kern="1200" cap="none" spc="0" normalizeH="0" baseline="0" noProof="0" dirty="0" smtClean="0">
                <a:solidFill>
                  <a:srgbClr val="FF0000"/>
                </a:solidFill>
                <a:latin typeface="+mn-lt"/>
                <a:ea typeface="+mn-ea"/>
                <a:cs typeface="+mn-cs"/>
              </a:rPr>
              <a:t>9</a:t>
            </a:r>
            <a:r>
              <a:rPr kumimoji="0" lang="zh-CN" altLang="en-US" sz="2800" b="1" i="0" kern="1200" cap="none" spc="0" normalizeH="0" baseline="0" noProof="0" dirty="0" smtClean="0">
                <a:solidFill>
                  <a:srgbClr val="FF0000"/>
                </a:solidFill>
                <a:latin typeface="+mn-lt"/>
                <a:ea typeface="+mn-ea"/>
                <a:cs typeface="+mn-cs"/>
              </a:rPr>
              <a:t>、千万不要盲目跳楼，可利用疏散楼梯、阳台，落水管等逃生自救。也可用绳子可把床单、被套撕成条状成连成绳索，紧栓在窗框、暖气管、铁栏杆等固定物上，用毛巾、布条等保护手心，顺绳滑下，或下到未着火的楼层脱闻险境。</a:t>
            </a:r>
            <a:endParaRPr kumimoji="0" lang="zh-CN" altLang="en-US" sz="2800" b="1" i="0" kern="1200" cap="none" spc="0" normalizeH="0" baseline="0" noProof="0" dirty="0" smtClean="0">
              <a:solidFill>
                <a:srgbClr val="FF0000"/>
              </a:solidFill>
              <a:latin typeface="+mn-lt"/>
              <a:ea typeface="+mn-ea"/>
              <a:cs typeface="+mn-cs"/>
            </a:endParaRPr>
          </a:p>
          <a:p>
            <a:pPr marL="228600" marR="0" indent="-228600" defTabSz="914400" eaLnBrk="0" hangingPunct="0">
              <a:lnSpc>
                <a:spcPct val="90000"/>
              </a:lnSpc>
              <a:spcBef>
                <a:spcPts val="1000"/>
              </a:spcBef>
              <a:buClrTx/>
              <a:buSzTx/>
              <a:buFont typeface="Wingdings" panose="05000000000000000000" pitchFamily="2" charset="2"/>
              <a:buNone/>
              <a:defRPr/>
            </a:pPr>
            <a:endParaRPr kumimoji="0" lang="en-US" altLang="zh-CN" sz="2000" b="0" i="0" kern="1200" cap="none" spc="0" normalizeH="0" baseline="0" noProof="0" dirty="0">
              <a:solidFill>
                <a:srgbClr val="FFCC66"/>
              </a:solidFill>
              <a:latin typeface="+mn-lt"/>
              <a:ea typeface="+mn-ea"/>
              <a:cs typeface="+mn-cs"/>
            </a:endParaRPr>
          </a:p>
        </p:txBody>
      </p:sp>
      <p:pic>
        <p:nvPicPr>
          <p:cNvPr id="37891" name="Picture 4" descr="5cx-9"/>
          <p:cNvPicPr>
            <a:picLocks noChangeAspect="1"/>
          </p:cNvPicPr>
          <p:nvPr/>
        </p:nvPicPr>
        <p:blipFill>
          <a:blip r:embed="rId2"/>
          <a:stretch>
            <a:fillRect/>
          </a:stretch>
        </p:blipFill>
        <p:spPr>
          <a:xfrm>
            <a:off x="5881688" y="727075"/>
            <a:ext cx="4013200" cy="5181600"/>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260350"/>
            <a:ext cx="10515600" cy="5916613"/>
          </a:xfrm>
        </p:spPr>
        <p:txBody>
          <a:bodyPr>
            <a:normAutofit/>
          </a:bodyPr>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kumimoji="0" lang="en-US" altLang="zh-CN" sz="2400" b="0" i="0" u="none" strike="noStrike" kern="1200" cap="none" spc="0" normalizeH="0" baseline="0" noProof="1" dirty="0">
                <a:solidFill>
                  <a:schemeClr val="accent2"/>
                </a:solidFill>
                <a:latin typeface="Times New Roman" panose="02020603050405020304" pitchFamily="18" charset="0"/>
                <a:ea typeface="+mn-ea"/>
                <a:cs typeface="+mn-cs"/>
                <a:sym typeface="+mn-ea"/>
              </a:rPr>
              <a:t>                                      </a:t>
            </a:r>
            <a:endParaRPr kumimoji="0" lang="en-US" altLang="zh-CN" sz="2400" b="0" i="0" u="none" strike="noStrike" kern="1200" cap="none" spc="0" normalizeH="0" baseline="0" noProof="1" dirty="0">
              <a:solidFill>
                <a:schemeClr val="accent2"/>
              </a:solidFill>
              <a:latin typeface="Times New Roman" panose="02020603050405020304" pitchFamily="18" charset="0"/>
              <a:ea typeface="+mn-ea"/>
              <a:cs typeface="+mn-cs"/>
              <a:sym typeface="+mn-ea"/>
            </a:endParaRPr>
          </a:p>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kumimoji="0" lang="en-US" altLang="zh-CN" sz="2400" b="0" i="0" u="none" strike="noStrike" kern="1200" cap="none" spc="0" normalizeH="0" baseline="0" noProof="1" dirty="0">
                <a:solidFill>
                  <a:schemeClr val="accent2"/>
                </a:solidFill>
                <a:latin typeface="Times New Roman" panose="02020603050405020304" pitchFamily="18" charset="0"/>
                <a:ea typeface="+mn-ea"/>
                <a:cs typeface="+mn-cs"/>
                <a:sym typeface="+mn-ea"/>
              </a:rPr>
              <a:t>                                      </a:t>
            </a:r>
            <a:r>
              <a:rPr kumimoji="0" lang="zh-CN" altLang="en-US" sz="2800" b="0" i="0" u="none" strike="noStrike" kern="1200" cap="none" spc="0" normalizeH="0" baseline="0" noProof="1" dirty="0">
                <a:solidFill>
                  <a:schemeClr val="tx1"/>
                </a:solidFill>
                <a:effectLst>
                  <a:outerShdw blurRad="38100" dist="19050" dir="2700000" algn="tl" rotWithShape="0">
                    <a:schemeClr val="dk1">
                      <a:alpha val="40000"/>
                    </a:schemeClr>
                  </a:outerShdw>
                </a:effectLst>
                <a:uFillTx/>
                <a:latin typeface="Times New Roman" panose="02020603050405020304" pitchFamily="18" charset="0"/>
                <a:ea typeface="+mn-ea"/>
                <a:cs typeface="+mn-cs"/>
                <a:sym typeface="+mn-ea"/>
              </a:rPr>
              <a:t>火灾的一般原因</a:t>
            </a:r>
            <a:endParaRPr kumimoji="0" lang="zh-CN" altLang="en-US" sz="2800" b="0" i="0" u="none" strike="noStrike" kern="1200" cap="none" spc="0" normalizeH="0" baseline="0" noProof="1" dirty="0">
              <a:solidFill>
                <a:schemeClr val="tx1"/>
              </a:solidFill>
              <a:effectLst>
                <a:outerShdw blurRad="38100" dist="19050" dir="2700000" algn="tl" rotWithShape="0">
                  <a:schemeClr val="dk1">
                    <a:alpha val="40000"/>
                  </a:schemeClr>
                </a:outerShdw>
              </a:effectLst>
              <a:uFillTx/>
              <a:latin typeface="Times New Roman" panose="02020603050405020304" pitchFamily="18" charset="0"/>
              <a:ea typeface="+mn-ea"/>
              <a:cs typeface="+mn-cs"/>
              <a:sym typeface="+mn-ea"/>
            </a:endParaRPr>
          </a:p>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endParaRPr kumimoji="0" lang="zh-CN" altLang="en-US" sz="2800" b="0" i="0" u="none" strike="noStrike" kern="1200" cap="none" spc="0" normalizeH="0" baseline="0" noProof="1" dirty="0">
              <a:solidFill>
                <a:schemeClr val="tx1"/>
              </a:solidFill>
              <a:effectLst>
                <a:outerShdw blurRad="38100" dist="19050" dir="2700000" algn="tl" rotWithShape="0">
                  <a:schemeClr val="dk1">
                    <a:alpha val="40000"/>
                  </a:schemeClr>
                </a:outerShdw>
              </a:effectLst>
              <a:uFillTx/>
              <a:latin typeface="Times New Roman" panose="02020603050405020304" pitchFamily="18" charset="0"/>
              <a:ea typeface="+mn-ea"/>
              <a:cs typeface="+mn-cs"/>
            </a:endParaRPr>
          </a:p>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kumimoji="0" lang="en-US" altLang="zh-CN" sz="2800" b="0" i="0" u="none" strike="noStrike" kern="1200" cap="none" spc="0" normalizeH="0" baseline="0" noProof="1" dirty="0">
                <a:solidFill>
                  <a:schemeClr val="tx1"/>
                </a:solidFill>
                <a:effectLst>
                  <a:outerShdw blurRad="38100" dist="19050" dir="2700000" algn="tl" rotWithShape="0">
                    <a:schemeClr val="dk1">
                      <a:alpha val="40000"/>
                    </a:schemeClr>
                  </a:outerShdw>
                </a:effectLst>
                <a:uFillTx/>
                <a:latin typeface="华文中宋" panose="02010600040101010101" pitchFamily="2" charset="-122"/>
                <a:ea typeface="华文中宋" panose="02010600040101010101" pitchFamily="2" charset="-122"/>
                <a:cs typeface="+mn-cs"/>
                <a:sym typeface="+mn-ea"/>
              </a:rPr>
              <a:t>1</a:t>
            </a:r>
            <a:r>
              <a:rPr kumimoji="0" lang="zh-CN" altLang="en-US" sz="2800" b="0" i="0" u="none" strike="noStrike" kern="1200" cap="none" spc="0" normalizeH="0" baseline="0" noProof="1" dirty="0">
                <a:solidFill>
                  <a:schemeClr val="tx1"/>
                </a:solidFill>
                <a:effectLst>
                  <a:outerShdw blurRad="38100" dist="19050" dir="2700000" algn="tl" rotWithShape="0">
                    <a:schemeClr val="dk1">
                      <a:alpha val="40000"/>
                    </a:schemeClr>
                  </a:outerShdw>
                </a:effectLst>
                <a:uFillTx/>
                <a:latin typeface="华文中宋" panose="02010600040101010101" pitchFamily="2" charset="-122"/>
                <a:ea typeface="华文中宋" panose="02010600040101010101" pitchFamily="2" charset="-122"/>
                <a:cs typeface="+mn-cs"/>
                <a:sym typeface="+mn-ea"/>
              </a:rPr>
              <a:t>、人的因素（如放火、乱扔烟头、违章用火用电等）</a:t>
            </a:r>
            <a:endParaRPr kumimoji="0" lang="zh-CN" altLang="en-US" sz="2800" b="0" i="0" u="none" strike="noStrike" kern="1200" cap="none" spc="0" normalizeH="0" baseline="0" noProof="1" dirty="0">
              <a:solidFill>
                <a:schemeClr val="tx1"/>
              </a:solidFill>
              <a:effectLst>
                <a:outerShdw blurRad="38100" dist="19050" dir="2700000" algn="tl" rotWithShape="0">
                  <a:schemeClr val="dk1">
                    <a:alpha val="40000"/>
                  </a:schemeClr>
                </a:outerShdw>
              </a:effectLst>
              <a:uFillTx/>
              <a:latin typeface="华文中宋" panose="02010600040101010101" pitchFamily="2" charset="-122"/>
              <a:ea typeface="华文中宋" panose="02010600040101010101" pitchFamily="2" charset="-122"/>
              <a:cs typeface="+mn-cs"/>
            </a:endParaRPr>
          </a:p>
          <a:p>
            <a:pPr marL="0" marR="0" indent="0" algn="l" defTabSz="914400" rtl="0" eaLnBrk="1" fontAlgn="auto" latinLnBrk="0" hangingPunct="1">
              <a:lnSpc>
                <a:spcPct val="110000"/>
              </a:lnSpc>
              <a:spcBef>
                <a:spcPts val="1000"/>
              </a:spcBef>
              <a:spcAft>
                <a:spcPct val="0"/>
              </a:spcAft>
              <a:buClrTx/>
              <a:buSzTx/>
              <a:buFont typeface="Arial" panose="020B0604020202020204" pitchFamily="34" charset="0"/>
              <a:buNone/>
            </a:pPr>
            <a:r>
              <a:rPr kumimoji="0" lang="en-US" altLang="zh-CN" sz="2800" b="0" i="0" u="none" strike="noStrike" kern="1200" cap="none" spc="0" normalizeH="0" baseline="0" noProof="1" dirty="0">
                <a:solidFill>
                  <a:schemeClr val="tx1"/>
                </a:solidFill>
                <a:effectLst>
                  <a:outerShdw blurRad="38100" dist="19050" dir="2700000" algn="tl" rotWithShape="0">
                    <a:schemeClr val="dk1">
                      <a:alpha val="40000"/>
                    </a:schemeClr>
                  </a:outerShdw>
                </a:effectLst>
                <a:uFillTx/>
                <a:latin typeface="华文中宋" panose="02010600040101010101" pitchFamily="2" charset="-122"/>
                <a:ea typeface="华文中宋" panose="02010600040101010101" pitchFamily="2" charset="-122"/>
                <a:cs typeface="+mn-cs"/>
                <a:sym typeface="+mn-ea"/>
              </a:rPr>
              <a:t>2</a:t>
            </a:r>
            <a:r>
              <a:rPr kumimoji="0" lang="zh-CN" altLang="en-US" sz="2800" b="0" i="0" u="none" strike="noStrike" kern="1200" cap="none" spc="0" normalizeH="0" baseline="0" noProof="1" dirty="0">
                <a:solidFill>
                  <a:schemeClr val="tx1"/>
                </a:solidFill>
                <a:effectLst>
                  <a:outerShdw blurRad="38100" dist="19050" dir="2700000" algn="tl" rotWithShape="0">
                    <a:schemeClr val="dk1">
                      <a:alpha val="40000"/>
                    </a:schemeClr>
                  </a:outerShdw>
                </a:effectLst>
                <a:uFillTx/>
                <a:latin typeface="华文中宋" panose="02010600040101010101" pitchFamily="2" charset="-122"/>
                <a:ea typeface="华文中宋" panose="02010600040101010101" pitchFamily="2" charset="-122"/>
                <a:cs typeface="+mn-cs"/>
                <a:sym typeface="+mn-ea"/>
              </a:rPr>
              <a:t>、设备的原因（如超负荷用电、线路缺乏维护检修等）</a:t>
            </a:r>
            <a:endParaRPr kumimoji="0" lang="zh-CN" altLang="en-US" sz="2800" b="0" i="0" u="none" strike="noStrike" kern="1200" cap="none" spc="0" normalizeH="0" baseline="0" noProof="1" dirty="0">
              <a:solidFill>
                <a:schemeClr val="tx1"/>
              </a:solidFill>
              <a:effectLst>
                <a:outerShdw blurRad="38100" dist="19050" dir="2700000" algn="tl" rotWithShape="0">
                  <a:schemeClr val="dk1">
                    <a:alpha val="40000"/>
                  </a:schemeClr>
                </a:outerShdw>
              </a:effectLst>
              <a:uFillTx/>
              <a:latin typeface="华文中宋" panose="02010600040101010101" pitchFamily="2" charset="-122"/>
              <a:ea typeface="华文中宋" panose="02010600040101010101" pitchFamily="2" charset="-122"/>
              <a:cs typeface="+mn-cs"/>
            </a:endParaRPr>
          </a:p>
          <a:p>
            <a:pPr marL="0" marR="0" indent="0" algn="l" defTabSz="914400" rtl="0" eaLnBrk="1" fontAlgn="auto" latinLnBrk="0" hangingPunct="1">
              <a:lnSpc>
                <a:spcPct val="110000"/>
              </a:lnSpc>
              <a:spcBef>
                <a:spcPts val="1000"/>
              </a:spcBef>
              <a:spcAft>
                <a:spcPct val="0"/>
              </a:spcAft>
              <a:buClr>
                <a:schemeClr val="tx2"/>
              </a:buClr>
              <a:buSzTx/>
              <a:buFont typeface="Wingdings" panose="05000000000000000000" pitchFamily="2" charset="2"/>
              <a:buNone/>
            </a:pPr>
            <a:r>
              <a:rPr kumimoji="0" lang="en-US" altLang="zh-CN" sz="2800" b="0" i="0" u="none" strike="noStrike" kern="1200" cap="none" spc="0" normalizeH="0" baseline="0" noProof="1" dirty="0">
                <a:solidFill>
                  <a:schemeClr val="tx1"/>
                </a:solidFill>
                <a:effectLst>
                  <a:outerShdw blurRad="38100" dist="19050" dir="2700000" algn="tl" rotWithShape="0">
                    <a:schemeClr val="dk1">
                      <a:alpha val="40000"/>
                    </a:schemeClr>
                  </a:outerShdw>
                </a:effectLst>
                <a:uFillTx/>
                <a:latin typeface="华文中宋" panose="02010600040101010101" pitchFamily="2" charset="-122"/>
                <a:ea typeface="华文中宋" panose="02010600040101010101" pitchFamily="2" charset="-122"/>
                <a:cs typeface="+mn-cs"/>
                <a:sym typeface="+mn-ea"/>
              </a:rPr>
              <a:t>3</a:t>
            </a:r>
            <a:r>
              <a:rPr kumimoji="0" lang="zh-CN" altLang="en-US" sz="2800" b="0" i="0" u="none" strike="noStrike" kern="1200" cap="none" spc="0" normalizeH="0" baseline="0" noProof="1" dirty="0">
                <a:solidFill>
                  <a:schemeClr val="tx1"/>
                </a:solidFill>
                <a:effectLst>
                  <a:outerShdw blurRad="38100" dist="19050" dir="2700000" algn="tl" rotWithShape="0">
                    <a:schemeClr val="dk1">
                      <a:alpha val="40000"/>
                    </a:schemeClr>
                  </a:outerShdw>
                </a:effectLst>
                <a:uFillTx/>
                <a:latin typeface="华文中宋" panose="02010600040101010101" pitchFamily="2" charset="-122"/>
                <a:ea typeface="华文中宋" panose="02010600040101010101" pitchFamily="2" charset="-122"/>
                <a:cs typeface="+mn-cs"/>
                <a:sym typeface="+mn-ea"/>
              </a:rPr>
              <a:t>、物料的原因（如易燃易爆品）</a:t>
            </a:r>
            <a:endParaRPr kumimoji="0" lang="zh-CN" altLang="en-US" sz="2800" b="0" i="0" u="none" strike="noStrike" kern="1200" cap="none" spc="0" normalizeH="0" baseline="0" noProof="1" dirty="0">
              <a:solidFill>
                <a:schemeClr val="tx1"/>
              </a:solidFill>
              <a:effectLst>
                <a:outerShdw blurRad="38100" dist="19050" dir="2700000" algn="tl" rotWithShape="0">
                  <a:schemeClr val="dk1">
                    <a:alpha val="40000"/>
                  </a:schemeClr>
                </a:outerShdw>
              </a:effectLst>
              <a:uFillTx/>
              <a:latin typeface="华文中宋" panose="02010600040101010101" pitchFamily="2" charset="-122"/>
              <a:ea typeface="华文中宋" panose="02010600040101010101" pitchFamily="2" charset="-122"/>
              <a:cs typeface="+mn-cs"/>
            </a:endParaRPr>
          </a:p>
          <a:p>
            <a:pPr marL="0" marR="0" indent="0" algn="l" defTabSz="914400" rtl="0" eaLnBrk="1" fontAlgn="auto" latinLnBrk="0" hangingPunct="1">
              <a:lnSpc>
                <a:spcPct val="110000"/>
              </a:lnSpc>
              <a:spcBef>
                <a:spcPts val="1000"/>
              </a:spcBef>
              <a:spcAft>
                <a:spcPct val="0"/>
              </a:spcAft>
              <a:buClr>
                <a:schemeClr val="tx2"/>
              </a:buClr>
              <a:buSzTx/>
              <a:buFont typeface="Wingdings" panose="05000000000000000000" pitchFamily="2" charset="2"/>
              <a:buNone/>
            </a:pPr>
            <a:r>
              <a:rPr kumimoji="0" lang="en-US" altLang="zh-CN" sz="2800" b="0" i="0" u="none" strike="noStrike" kern="1200" cap="none" spc="0" normalizeH="0" baseline="0" noProof="1" dirty="0">
                <a:solidFill>
                  <a:schemeClr val="tx1"/>
                </a:solidFill>
                <a:effectLst>
                  <a:outerShdw blurRad="38100" dist="19050" dir="2700000" algn="tl" rotWithShape="0">
                    <a:schemeClr val="dk1">
                      <a:alpha val="40000"/>
                    </a:schemeClr>
                  </a:outerShdw>
                </a:effectLst>
                <a:uFillTx/>
                <a:latin typeface="华文中宋" panose="02010600040101010101" pitchFamily="2" charset="-122"/>
                <a:ea typeface="华文中宋" panose="02010600040101010101" pitchFamily="2" charset="-122"/>
                <a:cs typeface="+mn-cs"/>
                <a:sym typeface="+mn-ea"/>
              </a:rPr>
              <a:t>4</a:t>
            </a:r>
            <a:r>
              <a:rPr kumimoji="0" lang="zh-CN" altLang="en-US" sz="2800" b="0" i="0" u="none" strike="noStrike" kern="1200" cap="none" spc="0" normalizeH="0" baseline="0" noProof="1" dirty="0">
                <a:solidFill>
                  <a:schemeClr val="tx1"/>
                </a:solidFill>
                <a:effectLst>
                  <a:outerShdw blurRad="38100" dist="19050" dir="2700000" algn="tl" rotWithShape="0">
                    <a:schemeClr val="dk1">
                      <a:alpha val="40000"/>
                    </a:schemeClr>
                  </a:outerShdw>
                </a:effectLst>
                <a:uFillTx/>
                <a:latin typeface="华文中宋" panose="02010600040101010101" pitchFamily="2" charset="-122"/>
                <a:ea typeface="华文中宋" panose="02010600040101010101" pitchFamily="2" charset="-122"/>
                <a:cs typeface="+mn-cs"/>
                <a:sym typeface="+mn-ea"/>
              </a:rPr>
              <a:t>、环境的原因（如雷击、自燃）</a:t>
            </a:r>
            <a:endParaRPr kumimoji="0" lang="zh-CN" altLang="en-US" sz="2800" b="0" i="0" u="none" strike="noStrike" kern="1200" cap="none" spc="0" normalizeH="0" baseline="0" noProof="1" dirty="0">
              <a:solidFill>
                <a:schemeClr val="tx1"/>
              </a:solidFill>
              <a:effectLst>
                <a:outerShdw blurRad="38100" dist="19050" dir="2700000" algn="tl" rotWithShape="0">
                  <a:schemeClr val="dk1">
                    <a:alpha val="40000"/>
                  </a:schemeClr>
                </a:outerShdw>
              </a:effectLst>
              <a:uFillTx/>
              <a:latin typeface="华文中宋" panose="02010600040101010101" pitchFamily="2" charset="-122"/>
              <a:ea typeface="华文中宋" panose="02010600040101010101" pitchFamily="2" charset="-122"/>
              <a:cs typeface="+mn-cs"/>
            </a:endParaRPr>
          </a:p>
          <a:p>
            <a:pPr marL="0" marR="0" indent="0" algn="l" defTabSz="914400" rtl="0" eaLnBrk="1" fontAlgn="auto" latinLnBrk="0" hangingPunct="1">
              <a:lnSpc>
                <a:spcPct val="110000"/>
              </a:lnSpc>
              <a:spcBef>
                <a:spcPts val="1000"/>
              </a:spcBef>
              <a:spcAft>
                <a:spcPct val="0"/>
              </a:spcAft>
              <a:buClrTx/>
              <a:buSzTx/>
              <a:buFont typeface="Arial" panose="020B0604020202020204" pitchFamily="34" charset="0"/>
              <a:buNone/>
            </a:pPr>
            <a:r>
              <a:rPr kumimoji="0" lang="en-US" altLang="zh-CN" sz="2800" b="0" i="0" u="none" strike="noStrike" kern="1200" cap="none" spc="0" normalizeH="0" baseline="0" noProof="1" dirty="0">
                <a:solidFill>
                  <a:schemeClr val="tx1"/>
                </a:solidFill>
                <a:effectLst>
                  <a:outerShdw blurRad="38100" dist="19050" dir="2700000" algn="tl" rotWithShape="0">
                    <a:schemeClr val="dk1">
                      <a:alpha val="40000"/>
                    </a:schemeClr>
                  </a:outerShdw>
                </a:effectLst>
                <a:uFillTx/>
                <a:latin typeface="华文中宋" panose="02010600040101010101" pitchFamily="2" charset="-122"/>
                <a:ea typeface="华文中宋" panose="02010600040101010101" pitchFamily="2" charset="-122"/>
                <a:cs typeface="+mn-cs"/>
                <a:sym typeface="+mn-ea"/>
              </a:rPr>
              <a:t>5</a:t>
            </a:r>
            <a:r>
              <a:rPr kumimoji="0" lang="zh-CN" altLang="en-US" sz="2800" b="0" i="0" u="none" strike="noStrike" kern="1200" cap="none" spc="0" normalizeH="0" baseline="0" noProof="1" dirty="0">
                <a:solidFill>
                  <a:schemeClr val="tx1"/>
                </a:solidFill>
                <a:effectLst>
                  <a:outerShdw blurRad="38100" dist="19050" dir="2700000" algn="tl" rotWithShape="0">
                    <a:schemeClr val="dk1">
                      <a:alpha val="40000"/>
                    </a:schemeClr>
                  </a:outerShdw>
                </a:effectLst>
                <a:uFillTx/>
                <a:latin typeface="华文中宋" panose="02010600040101010101" pitchFamily="2" charset="-122"/>
                <a:ea typeface="华文中宋" panose="02010600040101010101" pitchFamily="2" charset="-122"/>
                <a:cs typeface="+mn-cs"/>
                <a:sym typeface="+mn-ea"/>
              </a:rPr>
              <a:t>、管理的原因</a:t>
            </a:r>
            <a:endParaRPr kumimoji="0" lang="zh-CN" altLang="en-US" sz="2800" b="0" i="0" u="none" strike="noStrike" kern="1200" cap="none" spc="0" normalizeH="0" baseline="0" noProof="1" dirty="0">
              <a:solidFill>
                <a:schemeClr val="tx1"/>
              </a:solidFill>
              <a:effectLst>
                <a:outerShdw blurRad="38100" dist="19050" dir="2700000" algn="tl" rotWithShape="0">
                  <a:schemeClr val="dk1">
                    <a:alpha val="40000"/>
                  </a:schemeClr>
                </a:outerShdw>
              </a:effectLst>
              <a:uFillTx/>
              <a:latin typeface="华文中宋" panose="02010600040101010101" pitchFamily="2" charset="-122"/>
              <a:ea typeface="华文中宋" panose="02010600040101010101" pitchFamily="2" charset="-122"/>
              <a:cs typeface="+mn-cs"/>
            </a:endParaRPr>
          </a:p>
          <a:p>
            <a: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pPr>
            <a:endParaRPr kumimoji="0" lang="zh-CN" altLang="en-US" sz="2800" b="0" i="0" u="none" strike="noStrike" kern="1200" cap="none" spc="0" normalizeH="0" baseline="0" noProof="1" dirty="0">
              <a:solidFill>
                <a:schemeClr val="tx1"/>
              </a:solidFill>
              <a:effectLst>
                <a:outerShdw blurRad="38100" dist="19050" dir="2700000" algn="tl" rotWithShape="0">
                  <a:schemeClr val="dk1">
                    <a:alpha val="40000"/>
                  </a:schemeClr>
                </a:outerShdw>
              </a:effectLst>
              <a:uFillTx/>
              <a:latin typeface="华文中宋" panose="02010600040101010101" pitchFamily="2" charset="-122"/>
              <a:ea typeface="华文中宋" panose="02010600040101010101" pitchFamily="2" charset="-122"/>
              <a:cs typeface="+mn-cs"/>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8194" name="文本占位符 24578"/>
          <p:cNvSpPr>
            <a:spLocks noGrp="1"/>
          </p:cNvSpPr>
          <p:nvPr>
            <p:ph idx="1"/>
          </p:nvPr>
        </p:nvSpPr>
        <p:spPr>
          <a:xfrm>
            <a:off x="838200" y="1825625"/>
            <a:ext cx="10515600" cy="2100263"/>
          </a:xfrm>
          <a:ln/>
        </p:spPr>
        <p:txBody>
          <a:bodyPr vert="horz" lIns="91440" tIns="45720" rIns="91440" bIns="45720" anchor="t" anchorCtr="0"/>
          <a:p>
            <a:pPr algn="just" defTabSz="914400"/>
            <a:endParaRPr lang="en-US" altLang="zh-CN" sz="1800" kern="1200" dirty="0">
              <a:latin typeface="黑体" panose="02010609060101010101" pitchFamily="49" charset="-122"/>
              <a:ea typeface="黑体" panose="02010609060101010101" pitchFamily="49" charset="-122"/>
              <a:cs typeface="+mn-cs"/>
            </a:endParaRPr>
          </a:p>
          <a:p>
            <a:pPr algn="just" defTabSz="914400">
              <a:buFont typeface="Arial" panose="020B0604020202020204" pitchFamily="34" charset="0"/>
              <a:buNone/>
            </a:pPr>
            <a:r>
              <a:rPr lang="en-US" altLang="zh-CN" sz="2800" kern="1200" dirty="0">
                <a:latin typeface="黑体" panose="02010609060101010101" pitchFamily="49" charset="-122"/>
                <a:ea typeface="黑体" panose="02010609060101010101" pitchFamily="49" charset="-122"/>
                <a:cs typeface="+mn-cs"/>
              </a:rPr>
              <a:t>          </a:t>
            </a:r>
            <a:r>
              <a:rPr lang="zh-CN" altLang="en-US" kern="1200" dirty="0">
                <a:latin typeface="黑体" panose="02010609060101010101" pitchFamily="49" charset="-122"/>
                <a:ea typeface="黑体" panose="02010609060101010101" pitchFamily="49" charset="-122"/>
                <a:cs typeface="+mn-cs"/>
              </a:rPr>
              <a:t>任何物质发生燃烧，其发生和发展，必须具备以下三个必要条件，即：可燃物、氧化剂和温度（点火源）。只有在上述三个条件同时具备的情况下可燃物才可能发生燃烧。三个条件无论缺少哪一个，燃烧都不能发生。</a:t>
            </a:r>
            <a:endParaRPr lang="zh-CN" altLang="en-US" kern="1200" dirty="0">
              <a:latin typeface="黑体" panose="02010609060101010101" pitchFamily="49" charset="-122"/>
              <a:ea typeface="黑体" panose="02010609060101010101" pitchFamily="49" charset="-122"/>
              <a:cs typeface="+mn-cs"/>
            </a:endParaRPr>
          </a:p>
          <a:p>
            <a:pPr defTabSz="914400"/>
            <a:endParaRPr lang="zh-CN" altLang="en-US" kern="1200" dirty="0">
              <a:latin typeface="黑体" panose="02010609060101010101" pitchFamily="49" charset="-122"/>
              <a:ea typeface="黑体" panose="02010609060101010101" pitchFamily="49" charset="-122"/>
              <a:cs typeface="+mn-cs"/>
            </a:endParaRPr>
          </a:p>
        </p:txBody>
      </p:sp>
      <p:sp>
        <p:nvSpPr>
          <p:cNvPr id="8195" name="文本框 1"/>
          <p:cNvSpPr txBox="1"/>
          <p:nvPr/>
        </p:nvSpPr>
        <p:spPr>
          <a:xfrm>
            <a:off x="2562225" y="841375"/>
            <a:ext cx="5462588" cy="708025"/>
          </a:xfrm>
          <a:prstGeom prst="rect">
            <a:avLst/>
          </a:prstGeom>
          <a:noFill/>
          <a:ln w="9525">
            <a:noFill/>
          </a:ln>
        </p:spPr>
        <p:txBody>
          <a:bodyPr wrap="square" anchor="t" anchorCtr="0">
            <a:spAutoFit/>
          </a:bodyPr>
          <a:p>
            <a:pPr algn="ctr"/>
            <a:r>
              <a:rPr lang="zh-CN" altLang="en-US" sz="4000">
                <a:latin typeface="黑体" panose="02010609060101010101" pitchFamily="49" charset="-122"/>
                <a:ea typeface="黑体" panose="02010609060101010101" pitchFamily="49" charset="-122"/>
              </a:rPr>
              <a:t>一、燃烧的条件</a:t>
            </a:r>
            <a:endParaRPr lang="zh-CN" altLang="en-US" sz="4000">
              <a:latin typeface="黑体" panose="02010609060101010101" pitchFamily="49" charset="-122"/>
              <a:ea typeface="黑体" panose="02010609060101010101" pitchFamily="49" charset="-122"/>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9218" name="文本框 1"/>
          <p:cNvSpPr txBox="1"/>
          <p:nvPr/>
        </p:nvSpPr>
        <p:spPr>
          <a:xfrm>
            <a:off x="1008063" y="3144838"/>
            <a:ext cx="9674225" cy="830262"/>
          </a:xfrm>
          <a:prstGeom prst="rect">
            <a:avLst/>
          </a:prstGeom>
          <a:noFill/>
          <a:ln w="9525">
            <a:noFill/>
          </a:ln>
        </p:spPr>
        <p:txBody>
          <a:bodyPr wrap="square" anchor="t" anchorCtr="0">
            <a:spAutoFit/>
          </a:bodyPr>
          <a:p>
            <a:pPr>
              <a:buNone/>
            </a:pPr>
            <a:r>
              <a:rPr lang="en-US" altLang="zh-CN" sz="2400" dirty="0">
                <a:latin typeface="黑体" panose="02010609060101010101" pitchFamily="49" charset="-122"/>
                <a:ea typeface="黑体" panose="02010609060101010101" pitchFamily="49" charset="-122"/>
                <a:sym typeface="微软雅黑" panose="020B0503020204020204" pitchFamily="34" charset="-122"/>
              </a:rPr>
              <a:t>  </a:t>
            </a:r>
            <a:r>
              <a:rPr lang="zh-CN" altLang="en-US" sz="2400" dirty="0">
                <a:latin typeface="黑体" panose="02010609060101010101" pitchFamily="49" charset="-122"/>
                <a:ea typeface="黑体" panose="02010609060101010101" pitchFamily="49" charset="-122"/>
                <a:sym typeface="微软雅黑" panose="020B0503020204020204" pitchFamily="34" charset="-122"/>
              </a:rPr>
              <a:t>我们掌握了物质燃烧的条件，就可以了解预防和扑救火灾的道理，采取相应的措施。</a:t>
            </a:r>
            <a:endParaRPr lang="zh-CN" altLang="en-US" sz="2400">
              <a:latin typeface="Arial" panose="020B0604020202020204" pitchFamily="34" charset="0"/>
              <a:ea typeface="微软雅黑" panose="020B0503020204020204" pitchFamily="34" charset="-122"/>
            </a:endParaRPr>
          </a:p>
        </p:txBody>
      </p:sp>
      <p:sp>
        <p:nvSpPr>
          <p:cNvPr id="9219" name="文本框 2"/>
          <p:cNvSpPr txBox="1"/>
          <p:nvPr/>
        </p:nvSpPr>
        <p:spPr>
          <a:xfrm>
            <a:off x="1666875" y="1157288"/>
            <a:ext cx="8648700" cy="706437"/>
          </a:xfrm>
          <a:prstGeom prst="rect">
            <a:avLst/>
          </a:prstGeom>
          <a:noFill/>
          <a:ln w="9525">
            <a:noFill/>
          </a:ln>
        </p:spPr>
        <p:txBody>
          <a:bodyPr wrap="square" anchor="t" anchorCtr="0">
            <a:spAutoFit/>
          </a:bodyPr>
          <a:p>
            <a:r>
              <a:rPr lang="zh-CN" altLang="en-US" sz="4000" b="1" dirty="0">
                <a:latin typeface="黑体" panose="02010609060101010101" pitchFamily="49" charset="-122"/>
                <a:ea typeface="黑体" panose="02010609060101010101" pitchFamily="49" charset="-122"/>
                <a:sym typeface="微软雅黑" panose="020B0503020204020204" pitchFamily="34" charset="-122"/>
              </a:rPr>
              <a:t>二、燃烧条件在消防工作中的应用</a:t>
            </a:r>
            <a:endParaRPr lang="zh-CN" altLang="en-US" sz="4000">
              <a:latin typeface="Arial" panose="020B0604020202020204" pitchFamily="34" charset="0"/>
              <a:ea typeface="微软雅黑" panose="020B0503020204020204" pitchFamily="34" charset="-122"/>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10242" name="文本框 2"/>
          <p:cNvSpPr txBox="1"/>
          <p:nvPr/>
        </p:nvSpPr>
        <p:spPr>
          <a:xfrm>
            <a:off x="1997075" y="815975"/>
            <a:ext cx="8778875" cy="3568700"/>
          </a:xfrm>
          <a:prstGeom prst="rect">
            <a:avLst/>
          </a:prstGeom>
          <a:noFill/>
          <a:ln w="9525">
            <a:noFill/>
          </a:ln>
        </p:spPr>
        <p:txBody>
          <a:bodyPr wrap="square" anchor="t" anchorCtr="0">
            <a:spAutoFit/>
          </a:bodyPr>
          <a:p>
            <a:pPr algn="ctr"/>
            <a:r>
              <a:rPr lang="en-US" altLang="zh-CN" sz="4000" b="1" dirty="0">
                <a:latin typeface="黑体" panose="02010609060101010101" pitchFamily="49" charset="-122"/>
                <a:ea typeface="黑体" panose="02010609060101010101" pitchFamily="49" charset="-122"/>
                <a:sym typeface="微软雅黑" panose="020B0503020204020204" pitchFamily="34" charset="-122"/>
              </a:rPr>
              <a:t>1</a:t>
            </a:r>
            <a:r>
              <a:rPr lang="zh-CN" altLang="en-US" sz="4000" b="1" dirty="0">
                <a:latin typeface="黑体" panose="02010609060101010101" pitchFamily="49" charset="-122"/>
                <a:ea typeface="黑体" panose="02010609060101010101" pitchFamily="49" charset="-122"/>
                <a:sym typeface="微软雅黑" panose="020B0503020204020204" pitchFamily="34" charset="-122"/>
              </a:rPr>
              <a:t>、防火的基本措施</a:t>
            </a:r>
            <a:endParaRPr lang="zh-CN" altLang="en-US" sz="4000" b="1" dirty="0">
              <a:latin typeface="黑体" panose="02010609060101010101" pitchFamily="49" charset="-122"/>
              <a:ea typeface="黑体" panose="02010609060101010101" pitchFamily="49" charset="-122"/>
              <a:sym typeface="微软雅黑" panose="020B0503020204020204" pitchFamily="34" charset="-122"/>
            </a:endParaRPr>
          </a:p>
          <a:p>
            <a:pPr algn="ctr"/>
            <a:endParaRPr lang="zh-CN" altLang="en-US" b="1" dirty="0">
              <a:latin typeface="黑体" panose="02010609060101010101" pitchFamily="49" charset="-122"/>
              <a:ea typeface="黑体" panose="02010609060101010101" pitchFamily="49" charset="-122"/>
              <a:sym typeface="微软雅黑" panose="020B0503020204020204" pitchFamily="34" charset="-122"/>
            </a:endParaRPr>
          </a:p>
          <a:p>
            <a:pPr algn="just">
              <a:buNone/>
            </a:pPr>
            <a:r>
              <a:rPr lang="zh-CN" altLang="en-US" sz="2400" dirty="0">
                <a:latin typeface="黑体" panose="02010609060101010101" pitchFamily="49" charset="-122"/>
                <a:ea typeface="黑体" panose="02010609060101010101" pitchFamily="49" charset="-122"/>
                <a:sym typeface="微软雅黑" panose="020B0503020204020204" pitchFamily="34" charset="-122"/>
              </a:rPr>
              <a:t>根据燃烧条件，一切防火措施都是为了防止燃烧的三个条件同时结合在一起。</a:t>
            </a:r>
            <a:endParaRPr lang="zh-CN" altLang="en-US" sz="2400" dirty="0">
              <a:latin typeface="黑体" panose="02010609060101010101" pitchFamily="49" charset="-122"/>
              <a:ea typeface="黑体" panose="02010609060101010101" pitchFamily="49" charset="-122"/>
            </a:endParaRPr>
          </a:p>
          <a:p>
            <a:pPr algn="just">
              <a:buNone/>
            </a:pPr>
            <a:r>
              <a:rPr lang="en-US" altLang="zh-CN" sz="2400" dirty="0">
                <a:latin typeface="黑体" panose="02010609060101010101" pitchFamily="49" charset="-122"/>
                <a:ea typeface="黑体" panose="02010609060101010101" pitchFamily="49" charset="-122"/>
                <a:sym typeface="微软雅黑" panose="020B0503020204020204" pitchFamily="34" charset="-122"/>
              </a:rPr>
              <a:t>① </a:t>
            </a:r>
            <a:r>
              <a:rPr lang="zh-CN" altLang="en-US" sz="2400" dirty="0">
                <a:latin typeface="黑体" panose="02010609060101010101" pitchFamily="49" charset="-122"/>
                <a:ea typeface="黑体" panose="02010609060101010101" pitchFamily="49" charset="-122"/>
                <a:sym typeface="微软雅黑" panose="020B0503020204020204" pitchFamily="34" charset="-122"/>
              </a:rPr>
              <a:t>控制可燃物。用水泥代替木料建筑房屋；用防火涂料浸涂可燃材料，提高其耐火极限；对散发可燃气体或蒸气的场所加强通风换气，防止积聚形成爆炸性混合物；对装有易燃液体或可燃气体的容器关闭角阀，防止泄漏等等。</a:t>
            </a:r>
            <a:endParaRPr lang="zh-CN" altLang="en-US" sz="2400" dirty="0">
              <a:latin typeface="黑体" panose="02010609060101010101" pitchFamily="49" charset="-122"/>
              <a:ea typeface="黑体" panose="02010609060101010101" pitchFamily="49" charset="-122"/>
            </a:endParaRPr>
          </a:p>
          <a:p>
            <a:endParaRPr lang="zh-CN" altLang="en-US" sz="2400">
              <a:latin typeface="Arial" panose="020B0604020202020204" pitchFamily="34" charset="0"/>
              <a:ea typeface="微软雅黑" panose="020B0503020204020204" pitchFamily="34" charset="-122"/>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5"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11266" name="文本框 1"/>
          <p:cNvSpPr txBox="1"/>
          <p:nvPr/>
        </p:nvSpPr>
        <p:spPr>
          <a:xfrm>
            <a:off x="1833563" y="1328738"/>
            <a:ext cx="8470900" cy="3414712"/>
          </a:xfrm>
          <a:prstGeom prst="rect">
            <a:avLst/>
          </a:prstGeom>
          <a:noFill/>
          <a:ln w="9525">
            <a:noFill/>
          </a:ln>
        </p:spPr>
        <p:txBody>
          <a:bodyPr wrap="square" anchor="t" anchorCtr="0">
            <a:spAutoFit/>
          </a:bodyPr>
          <a:p>
            <a:pPr algn="just">
              <a:buNone/>
            </a:pPr>
            <a:r>
              <a:rPr lang="en-US" altLang="zh-CN" sz="2400" dirty="0">
                <a:latin typeface="黑体" panose="02010609060101010101" pitchFamily="49" charset="-122"/>
                <a:ea typeface="黑体" panose="02010609060101010101" pitchFamily="49" charset="-122"/>
                <a:sym typeface="微软雅黑" panose="020B0503020204020204" pitchFamily="34" charset="-122"/>
              </a:rPr>
              <a:t>② </a:t>
            </a:r>
            <a:r>
              <a:rPr lang="zh-CN" altLang="en-US" sz="2400" dirty="0">
                <a:latin typeface="黑体" panose="02010609060101010101" pitchFamily="49" charset="-122"/>
                <a:ea typeface="黑体" panose="02010609060101010101" pitchFamily="49" charset="-122"/>
                <a:sym typeface="微软雅黑" panose="020B0503020204020204" pitchFamily="34" charset="-122"/>
              </a:rPr>
              <a:t>隔绝助燃物：对使用生产易燃易爆物品的生产设备实行密闭操作，防止与空气接触形成可燃混合物；或使用隋性气体保护等等。</a:t>
            </a:r>
            <a:endParaRPr lang="zh-CN" altLang="en-US" sz="2400" dirty="0">
              <a:latin typeface="黑体" panose="02010609060101010101" pitchFamily="49" charset="-122"/>
              <a:ea typeface="黑体" panose="02010609060101010101" pitchFamily="49" charset="-122"/>
            </a:endParaRPr>
          </a:p>
          <a:p>
            <a:pPr algn="just">
              <a:buNone/>
            </a:pPr>
            <a:r>
              <a:rPr lang="en-US" altLang="zh-CN" sz="2400" dirty="0">
                <a:latin typeface="黑体" panose="02010609060101010101" pitchFamily="49" charset="-122"/>
                <a:ea typeface="黑体" panose="02010609060101010101" pitchFamily="49" charset="-122"/>
                <a:sym typeface="微软雅黑" panose="020B0503020204020204" pitchFamily="34" charset="-122"/>
              </a:rPr>
              <a:t>③ </a:t>
            </a:r>
            <a:r>
              <a:rPr lang="zh-CN" altLang="en-US" sz="2400" dirty="0">
                <a:latin typeface="黑体" panose="02010609060101010101" pitchFamily="49" charset="-122"/>
                <a:ea typeface="黑体" panose="02010609060101010101" pitchFamily="49" charset="-122"/>
                <a:sym typeface="微软雅黑" panose="020B0503020204020204" pitchFamily="34" charset="-122"/>
              </a:rPr>
              <a:t>消除着火源：在爆炸危险场所安装整体防爆电气设备；在仓库、油库、加油站等重要场所禁止任何火源等等。</a:t>
            </a:r>
            <a:endParaRPr lang="zh-CN" altLang="en-US" sz="2400" dirty="0">
              <a:latin typeface="黑体" panose="02010609060101010101" pitchFamily="49" charset="-122"/>
              <a:ea typeface="黑体" panose="02010609060101010101" pitchFamily="49" charset="-122"/>
            </a:endParaRPr>
          </a:p>
          <a:p>
            <a:pPr>
              <a:buNone/>
            </a:pPr>
            <a:r>
              <a:rPr lang="en-US" altLang="zh-CN" sz="2400" dirty="0">
                <a:latin typeface="黑体" panose="02010609060101010101" pitchFamily="49" charset="-122"/>
                <a:ea typeface="黑体" panose="02010609060101010101" pitchFamily="49" charset="-122"/>
                <a:sym typeface="微软雅黑" panose="020B0503020204020204" pitchFamily="34" charset="-122"/>
              </a:rPr>
              <a:t>④ </a:t>
            </a:r>
            <a:r>
              <a:rPr lang="zh-CN" altLang="en-US" sz="2400" dirty="0">
                <a:latin typeface="黑体" panose="02010609060101010101" pitchFamily="49" charset="-122"/>
                <a:ea typeface="黑体" panose="02010609060101010101" pitchFamily="49" charset="-122"/>
                <a:sym typeface="微软雅黑" panose="020B0503020204020204" pitchFamily="34" charset="-122"/>
              </a:rPr>
              <a:t>阻止火势蔓延：在建筑物之间设防火墙或留防火间距；在面积较大的场所划分防火分区；在可燃气体管道上安装阻火器、 安全水封；在超高层建筑中设避难层。</a:t>
            </a:r>
            <a:endParaRPr lang="zh-CN" altLang="en-US" sz="2400" dirty="0">
              <a:latin typeface="黑体" panose="02010609060101010101" pitchFamily="49" charset="-122"/>
              <a:ea typeface="黑体" panose="02010609060101010101" pitchFamily="49" charset="-122"/>
            </a:endParaRPr>
          </a:p>
          <a:p>
            <a:endParaRPr lang="zh-CN" altLang="en-US" sz="2400">
              <a:latin typeface="Arial" panose="020B0604020202020204" pitchFamily="34" charset="0"/>
              <a:ea typeface="微软雅黑" panose="020B0503020204020204" pitchFamily="34" charset="-122"/>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图片 4097" descr="图形1"/>
          <p:cNvPicPr>
            <a:picLocks noChangeAspect="1"/>
          </p:cNvPicPr>
          <p:nvPr/>
        </p:nvPicPr>
        <p:blipFill>
          <a:blip r:embed="rId1"/>
          <a:stretch>
            <a:fillRect/>
          </a:stretch>
        </p:blipFill>
        <p:spPr>
          <a:xfrm>
            <a:off x="-34925" y="3175"/>
            <a:ext cx="12261850" cy="6851650"/>
          </a:xfrm>
          <a:prstGeom prst="rect">
            <a:avLst/>
          </a:prstGeom>
          <a:noFill/>
          <a:ln w="9525">
            <a:noFill/>
          </a:ln>
        </p:spPr>
      </p:pic>
      <p:sp>
        <p:nvSpPr>
          <p:cNvPr id="12290" name="文本框 1"/>
          <p:cNvSpPr txBox="1"/>
          <p:nvPr/>
        </p:nvSpPr>
        <p:spPr>
          <a:xfrm>
            <a:off x="2390775" y="1171575"/>
            <a:ext cx="7845425" cy="2798763"/>
          </a:xfrm>
          <a:prstGeom prst="rect">
            <a:avLst/>
          </a:prstGeom>
          <a:noFill/>
          <a:ln w="9525">
            <a:noFill/>
          </a:ln>
        </p:spPr>
        <p:txBody>
          <a:bodyPr wrap="square" anchor="t" anchorCtr="0">
            <a:spAutoFit/>
          </a:bodyPr>
          <a:p>
            <a:pPr algn="ctr">
              <a:buNone/>
            </a:pPr>
            <a:r>
              <a:rPr lang="en-US" altLang="zh-CN" sz="4000" b="1" dirty="0">
                <a:latin typeface="黑体" panose="02010609060101010101" pitchFamily="49" charset="-122"/>
                <a:ea typeface="黑体" panose="02010609060101010101" pitchFamily="49" charset="-122"/>
                <a:sym typeface="微软雅黑" panose="020B0503020204020204" pitchFamily="34" charset="-122"/>
              </a:rPr>
              <a:t>2</a:t>
            </a:r>
            <a:r>
              <a:rPr lang="zh-CN" altLang="en-US" sz="4000" b="1" dirty="0">
                <a:latin typeface="黑体" panose="02010609060101010101" pitchFamily="49" charset="-122"/>
                <a:ea typeface="黑体" panose="02010609060101010101" pitchFamily="49" charset="-122"/>
                <a:sym typeface="微软雅黑" panose="020B0503020204020204" pitchFamily="34" charset="-122"/>
              </a:rPr>
              <a:t>、灭火的基本原理</a:t>
            </a:r>
            <a:endParaRPr lang="zh-CN" altLang="en-US" sz="4000" b="1" dirty="0">
              <a:latin typeface="黑体" panose="02010609060101010101" pitchFamily="49" charset="-122"/>
              <a:ea typeface="黑体" panose="02010609060101010101" pitchFamily="49" charset="-122"/>
              <a:sym typeface="微软雅黑" panose="020B0503020204020204" pitchFamily="34" charset="-122"/>
            </a:endParaRPr>
          </a:p>
          <a:p>
            <a:pPr algn="ctr">
              <a:buNone/>
            </a:pPr>
            <a:endParaRPr lang="zh-CN" altLang="en-US" sz="4000" b="1" dirty="0">
              <a:latin typeface="黑体" panose="02010609060101010101" pitchFamily="49" charset="-122"/>
              <a:ea typeface="黑体" panose="02010609060101010101" pitchFamily="49" charset="-122"/>
            </a:endParaRPr>
          </a:p>
          <a:p>
            <a:pPr>
              <a:buNone/>
            </a:pPr>
            <a:r>
              <a:rPr lang="zh-CN" altLang="en-US" dirty="0">
                <a:latin typeface="黑体" panose="02010609060101010101" pitchFamily="49" charset="-122"/>
                <a:ea typeface="黑体" panose="02010609060101010101" pitchFamily="49" charset="-122"/>
                <a:sym typeface="微软雅黑" panose="020B0503020204020204" pitchFamily="34" charset="-122"/>
              </a:rPr>
              <a:t>      </a:t>
            </a:r>
            <a:r>
              <a:rPr lang="zh-CN" altLang="en-US" sz="2400" dirty="0">
                <a:latin typeface="黑体" panose="02010609060101010101" pitchFamily="49" charset="-122"/>
                <a:ea typeface="黑体" panose="02010609060101010101" pitchFamily="49" charset="-122"/>
                <a:sym typeface="微软雅黑" panose="020B0503020204020204" pitchFamily="34" charset="-122"/>
              </a:rPr>
              <a:t> 根据刚才所说的燃烧的基本条件，任何可燃物产生燃烧或持续燃烧都必须具备燃烧的必要条件和充足条件。因此，火灾产生后，所谓灭火，都是破坏燃烧条件，使燃烧反应终止的过程。</a:t>
            </a:r>
            <a:endParaRPr lang="zh-CN" altLang="en-US" sz="2400">
              <a:latin typeface="Arial" panose="020B0604020202020204" pitchFamily="34" charset="0"/>
              <a:ea typeface="微软雅黑" panose="020B0503020204020204" pitchFamily="34" charset="-122"/>
            </a:endParaRPr>
          </a:p>
        </p:txBody>
      </p:sp>
    </p:spTree>
    <p:custDataLst>
      <p:tags r:id="rId2"/>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BEAUTIFY_FLAG" val="#wm#"/>
  <p:tag name="KSO_WM_TEMPLATE_CATEGORY" val="custom"/>
  <p:tag name="KSO_WM_TEMPLATE_INDEX" val="20184553"/>
</p:tagLst>
</file>

<file path=ppt/tags/tag11.xml><?xml version="1.0" encoding="utf-8"?>
<p:tagLst xmlns:p="http://schemas.openxmlformats.org/presentationml/2006/main">
  <p:tag name="KSO_WM_BEAUTIFY_FLAG" val="#wm#"/>
  <p:tag name="KSO_WM_TEMPLATE_CATEGORY" val="custom"/>
  <p:tag name="KSO_WM_TEMPLATE_INDEX" val="20184553"/>
</p:tagLst>
</file>

<file path=ppt/tags/tag12.xml><?xml version="1.0" encoding="utf-8"?>
<p:tagLst xmlns:p="http://schemas.openxmlformats.org/presentationml/2006/main">
  <p:tag name="KSO_WM_BEAUTIFY_FLAG" val="#wm#"/>
  <p:tag name="KSO_WM_TEMPLATE_CATEGORY" val="custom"/>
  <p:tag name="KSO_WM_TEMPLATE_INDEX" val="20184553"/>
</p:tagLst>
</file>

<file path=ppt/tags/tag13.xml><?xml version="1.0" encoding="utf-8"?>
<p:tagLst xmlns:p="http://schemas.openxmlformats.org/presentationml/2006/main">
  <p:tag name="KSO_WM_BEAUTIFY_FLAG" val="#wm#"/>
  <p:tag name="KSO_WM_TEMPLATE_CATEGORY" val="custom"/>
  <p:tag name="KSO_WM_TEMPLATE_INDEX" val="20184553"/>
</p:tagLst>
</file>

<file path=ppt/tags/tag14.xml><?xml version="1.0" encoding="utf-8"?>
<p:tagLst xmlns:p="http://schemas.openxmlformats.org/presentationml/2006/main">
  <p:tag name="KSO_WM_BEAUTIFY_FLAG" val="#wm#"/>
  <p:tag name="KSO_WM_TEMPLATE_CATEGORY" val="custom"/>
  <p:tag name="KSO_WM_TEMPLATE_INDEX" val="20184553"/>
</p:tagLst>
</file>

<file path=ppt/tags/tag15.xml><?xml version="1.0" encoding="utf-8"?>
<p:tagLst xmlns:p="http://schemas.openxmlformats.org/presentationml/2006/main">
  <p:tag name="KSO_WM_BEAUTIFY_FLAG" val="#wm#"/>
  <p:tag name="KSO_WM_TEMPLATE_CATEGORY" val="custom"/>
  <p:tag name="KSO_WM_TEMPLATE_INDEX" val="20184553"/>
</p:tagLst>
</file>

<file path=ppt/tags/tag16.xml><?xml version="1.0" encoding="utf-8"?>
<p:tagLst xmlns:p="http://schemas.openxmlformats.org/presentationml/2006/main">
  <p:tag name="KSO_WM_BEAUTIFY_FLAG" val="#wm#"/>
  <p:tag name="KSO_WM_TEMPLATE_CATEGORY" val="custom"/>
  <p:tag name="KSO_WM_TEMPLATE_INDEX" val="20184553"/>
</p:tagLst>
</file>

<file path=ppt/tags/tag17.xml><?xml version="1.0" encoding="utf-8"?>
<p:tagLst xmlns:p="http://schemas.openxmlformats.org/presentationml/2006/main">
  <p:tag name="KSO_WM_BEAUTIFY_FLAG" val="#wm#"/>
  <p:tag name="KSO_WM_TEMPLATE_CATEGORY" val="custom"/>
  <p:tag name="KSO_WM_TEMPLATE_INDEX" val="20184553"/>
</p:tagLst>
</file>

<file path=ppt/tags/tag18.xml><?xml version="1.0" encoding="utf-8"?>
<p:tagLst xmlns:p="http://schemas.openxmlformats.org/presentationml/2006/main">
  <p:tag name="KSO_WM_BEAUTIFY_FLAG" val="#wm#"/>
  <p:tag name="KSO_WM_TEMPLATE_CATEGORY" val="custom"/>
  <p:tag name="KSO_WM_TEMPLATE_INDEX" val="20184553"/>
</p:tagLst>
</file>

<file path=ppt/tags/tag19.xml><?xml version="1.0" encoding="utf-8"?>
<p:tagLst xmlns:p="http://schemas.openxmlformats.org/presentationml/2006/main">
  <p:tag name="KSO_WM_BEAUTIFY_FLAG" val="#wm#"/>
  <p:tag name="KSO_WM_TEMPLATE_CATEGORY" val="custom"/>
  <p:tag name="KSO_WM_TEMPLATE_INDEX" val="20184553"/>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KSO_WM_BEAUTIFY_FLAG" val="#wm#"/>
  <p:tag name="KSO_WM_TEMPLATE_CATEGORY" val="custom"/>
  <p:tag name="KSO_WM_TEMPLATE_INDEX" val="20184553"/>
</p:tagLst>
</file>

<file path=ppt/tags/tag21.xml><?xml version="1.0" encoding="utf-8"?>
<p:tagLst xmlns:p="http://schemas.openxmlformats.org/presentationml/2006/main">
  <p:tag name="KSO_WM_BEAUTIFY_FLAG" val="#wm#"/>
  <p:tag name="KSO_WM_TEMPLATE_CATEGORY" val="custom"/>
  <p:tag name="KSO_WM_TEMPLATE_INDEX" val="20184553"/>
</p:tagLst>
</file>

<file path=ppt/tags/tag22.xml><?xml version="1.0" encoding="utf-8"?>
<p:tagLst xmlns:p="http://schemas.openxmlformats.org/presentationml/2006/main">
  <p:tag name="KSO_WM_BEAUTIFY_FLAG" val="#wm#"/>
  <p:tag name="KSO_WM_TEMPLATE_CATEGORY" val="custom"/>
  <p:tag name="KSO_WM_TEMPLATE_INDEX" val="20184553"/>
</p:tagLst>
</file>

<file path=ppt/tags/tag23.xml><?xml version="1.0" encoding="utf-8"?>
<p:tagLst xmlns:p="http://schemas.openxmlformats.org/presentationml/2006/main">
  <p:tag name="KSO_WM_BEAUTIFY_FLAG" val="#wm#"/>
  <p:tag name="KSO_WM_TEMPLATE_CATEGORY" val="custom"/>
  <p:tag name="KSO_WM_TEMPLATE_INDEX" val="2018455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5.xml><?xml version="1.0" encoding="utf-8"?>
<p:tagLst xmlns:p="http://schemas.openxmlformats.org/presentationml/2006/main">
  <p:tag name="KSO_WM_BEAUTIFY_FLAG" val="#wm#"/>
  <p:tag name="KSO_WM_TEMPLATE_CATEGORY" val="custom"/>
  <p:tag name="KSO_WM_TEMPLATE_INDEX" val="20184553"/>
</p:tagLst>
</file>

<file path=ppt/tags/tag6.xml><?xml version="1.0" encoding="utf-8"?>
<p:tagLst xmlns:p="http://schemas.openxmlformats.org/presentationml/2006/main">
  <p:tag name="KSO_WM_BEAUTIFY_FLAG" val="#wm#"/>
  <p:tag name="KSO_WM_TEMPLATE_CATEGORY" val="custom"/>
  <p:tag name="KSO_WM_TEMPLATE_INDEX" val="20184553"/>
</p:tagLst>
</file>

<file path=ppt/tags/tag7.xml><?xml version="1.0" encoding="utf-8"?>
<p:tagLst xmlns:p="http://schemas.openxmlformats.org/presentationml/2006/main">
  <p:tag name="KSO_WM_BEAUTIFY_FLAG" val="#wm#"/>
  <p:tag name="KSO_WM_TEMPLATE_CATEGORY" val="custom"/>
  <p:tag name="KSO_WM_TEMPLATE_INDEX" val="20184553"/>
</p:tagLst>
</file>

<file path=ppt/tags/tag8.xml><?xml version="1.0" encoding="utf-8"?>
<p:tagLst xmlns:p="http://schemas.openxmlformats.org/presentationml/2006/main">
  <p:tag name="KSO_WM_BEAUTIFY_FLAG" val="#wm#"/>
  <p:tag name="KSO_WM_TEMPLATE_CATEGORY" val="custom"/>
  <p:tag name="KSO_WM_TEMPLATE_INDEX" val="20184553"/>
</p:tagLst>
</file>

<file path=ppt/tags/tag9.xml><?xml version="1.0" encoding="utf-8"?>
<p:tagLst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2854</Words>
  <Application>WPS 演示</Application>
  <PresentationFormat>宽屏</PresentationFormat>
  <Paragraphs>244</Paragraphs>
  <Slides>34</Slides>
  <Notes>31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34</vt:i4>
      </vt:variant>
    </vt:vector>
  </HeadingPairs>
  <TitlesOfParts>
    <vt:vector size="45" baseType="lpstr">
      <vt:lpstr>Arial</vt:lpstr>
      <vt:lpstr>宋体</vt:lpstr>
      <vt:lpstr>Wingdings</vt:lpstr>
      <vt:lpstr>黑体</vt:lpstr>
      <vt:lpstr>Tahoma</vt:lpstr>
      <vt:lpstr>Calibri</vt:lpstr>
      <vt:lpstr>微软雅黑</vt:lpstr>
      <vt:lpstr>Times New Roman</vt:lpstr>
      <vt:lpstr>华文中宋</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mmp</cp:lastModifiedBy>
  <cp:revision>11</cp:revision>
  <dcterms:created xsi:type="dcterms:W3CDTF">2018-03-01T02:03:00Z</dcterms:created>
  <dcterms:modified xsi:type="dcterms:W3CDTF">2021-09-09T07:22:07Z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FC102E5CDBD64800A518858623CC0F11</vt:lpwstr>
  </property>
</Properties>
</file>